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notesMasterIdLst>
    <p:notesMasterId r:id="rId24"/>
  </p:notesMasterIdLst>
  <p:sldIdLst>
    <p:sldId id="256" r:id="rId2"/>
    <p:sldId id="510" r:id="rId3"/>
    <p:sldId id="629" r:id="rId4"/>
    <p:sldId id="630" r:id="rId5"/>
    <p:sldId id="631" r:id="rId6"/>
    <p:sldId id="632" r:id="rId7"/>
    <p:sldId id="633" r:id="rId8"/>
    <p:sldId id="634" r:id="rId9"/>
    <p:sldId id="635" r:id="rId10"/>
    <p:sldId id="636" r:id="rId11"/>
    <p:sldId id="637" r:id="rId12"/>
    <p:sldId id="649" r:id="rId13"/>
    <p:sldId id="650" r:id="rId14"/>
    <p:sldId id="651" r:id="rId15"/>
    <p:sldId id="641" r:id="rId16"/>
    <p:sldId id="652" r:id="rId17"/>
    <p:sldId id="653" r:id="rId18"/>
    <p:sldId id="654" r:id="rId19"/>
    <p:sldId id="596" r:id="rId20"/>
    <p:sldId id="575" r:id="rId21"/>
    <p:sldId id="613" r:id="rId22"/>
    <p:sldId id="648" r:id="rId23"/>
  </p:sldIdLst>
  <p:sldSz cx="9144000" cy="5715000" type="screen16x10"/>
  <p:notesSz cx="6858000" cy="9144000"/>
  <p:defaultTextStyle>
    <a:defPPr>
      <a:defRPr lang="en-US"/>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userDrawn="1">
          <p15:clr>
            <a:srgbClr val="A4A3A4"/>
          </p15:clr>
        </p15:guide>
        <p15:guide id="2" pos="12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5B3D7"/>
    <a:srgbClr val="999999"/>
    <a:srgbClr val="CE4143"/>
    <a:srgbClr val="D97577"/>
    <a:srgbClr val="E1B7BB"/>
    <a:srgbClr val="D4DCE8"/>
    <a:srgbClr val="BBD5E8"/>
    <a:srgbClr val="9BC2DD"/>
    <a:srgbClr val="78AAD1"/>
    <a:srgbClr val="5997C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10" autoAdjust="0"/>
    <p:restoredTop sz="88169" autoAdjust="0"/>
  </p:normalViewPr>
  <p:slideViewPr>
    <p:cSldViewPr>
      <p:cViewPr varScale="1">
        <p:scale>
          <a:sx n="130" d="100"/>
          <a:sy n="130" d="100"/>
        </p:scale>
        <p:origin x="1384" y="184"/>
      </p:cViewPr>
      <p:guideLst>
        <p:guide orient="horz" pos="1800"/>
        <p:guide pos="1296"/>
      </p:guideLst>
    </p:cSldViewPr>
  </p:slideViewPr>
  <p:outlineViewPr>
    <p:cViewPr>
      <p:scale>
        <a:sx n="33" d="100"/>
        <a:sy n="33" d="100"/>
      </p:scale>
      <p:origin x="0" y="0"/>
    </p:cViewPr>
  </p:outlineViewPr>
  <p:notesTextViewPr>
    <p:cViewPr>
      <p:scale>
        <a:sx n="150" d="100"/>
        <a:sy n="15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093253-51AE-4C40-AB6B-AA3A7DF4D210}" type="datetimeFigureOut">
              <a:rPr lang="en-US" smtClean="0"/>
              <a:pPr/>
              <a:t>10/22/24</a:t>
            </a:fld>
            <a:endParaRPr lang="en-US"/>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9729AB-B77D-48AE-AA10-D1BD2B4D03EA}" type="slidenum">
              <a:rPr lang="en-US" smtClean="0"/>
              <a:pPr/>
              <a:t>‹#›</a:t>
            </a:fld>
            <a:endParaRPr lang="en-US"/>
          </a:p>
        </p:txBody>
      </p:sp>
    </p:spTree>
    <p:extLst>
      <p:ext uri="{BB962C8B-B14F-4D97-AF65-F5344CB8AC3E}">
        <p14:creationId xmlns:p14="http://schemas.microsoft.com/office/powerpoint/2010/main" val="2560305392"/>
      </p:ext>
    </p:extLst>
  </p:cSld>
  <p:clrMap bg1="lt1" tx1="dk1" bg2="lt2" tx2="dk2" accent1="accent1" accent2="accent2" accent3="accent3" accent4="accent4" accent5="accent5" accent6="accent6" hlink="hlink" folHlink="folHlink"/>
  <p:notesStyle>
    <a:lvl1pPr marL="0" algn="l" defTabSz="713232" rtl="0" eaLnBrk="1" latinLnBrk="0" hangingPunct="1">
      <a:defRPr sz="936" kern="1200">
        <a:solidFill>
          <a:schemeClr val="tx1"/>
        </a:solidFill>
        <a:latin typeface="+mn-lt"/>
        <a:ea typeface="+mn-ea"/>
        <a:cs typeface="+mn-cs"/>
      </a:defRPr>
    </a:lvl1pPr>
    <a:lvl2pPr marL="356616" algn="l" defTabSz="713232" rtl="0" eaLnBrk="1" latinLnBrk="0" hangingPunct="1">
      <a:defRPr sz="936" kern="1200">
        <a:solidFill>
          <a:schemeClr val="tx1"/>
        </a:solidFill>
        <a:latin typeface="+mn-lt"/>
        <a:ea typeface="+mn-ea"/>
        <a:cs typeface="+mn-cs"/>
      </a:defRPr>
    </a:lvl2pPr>
    <a:lvl3pPr marL="713232" algn="l" defTabSz="713232" rtl="0" eaLnBrk="1" latinLnBrk="0" hangingPunct="1">
      <a:defRPr sz="936" kern="1200">
        <a:solidFill>
          <a:schemeClr val="tx1"/>
        </a:solidFill>
        <a:latin typeface="+mn-lt"/>
        <a:ea typeface="+mn-ea"/>
        <a:cs typeface="+mn-cs"/>
      </a:defRPr>
    </a:lvl3pPr>
    <a:lvl4pPr marL="1069848" algn="l" defTabSz="713232" rtl="0" eaLnBrk="1" latinLnBrk="0" hangingPunct="1">
      <a:defRPr sz="936" kern="1200">
        <a:solidFill>
          <a:schemeClr val="tx1"/>
        </a:solidFill>
        <a:latin typeface="+mn-lt"/>
        <a:ea typeface="+mn-ea"/>
        <a:cs typeface="+mn-cs"/>
      </a:defRPr>
    </a:lvl4pPr>
    <a:lvl5pPr marL="1426464" algn="l" defTabSz="713232" rtl="0" eaLnBrk="1" latinLnBrk="0" hangingPunct="1">
      <a:defRPr sz="936" kern="1200">
        <a:solidFill>
          <a:schemeClr val="tx1"/>
        </a:solidFill>
        <a:latin typeface="+mn-lt"/>
        <a:ea typeface="+mn-ea"/>
        <a:cs typeface="+mn-cs"/>
      </a:defRPr>
    </a:lvl5pPr>
    <a:lvl6pPr marL="1783080" algn="l" defTabSz="713232" rtl="0" eaLnBrk="1" latinLnBrk="0" hangingPunct="1">
      <a:defRPr sz="936" kern="1200">
        <a:solidFill>
          <a:schemeClr val="tx1"/>
        </a:solidFill>
        <a:latin typeface="+mn-lt"/>
        <a:ea typeface="+mn-ea"/>
        <a:cs typeface="+mn-cs"/>
      </a:defRPr>
    </a:lvl6pPr>
    <a:lvl7pPr marL="2139696" algn="l" defTabSz="713232" rtl="0" eaLnBrk="1" latinLnBrk="0" hangingPunct="1">
      <a:defRPr sz="936" kern="1200">
        <a:solidFill>
          <a:schemeClr val="tx1"/>
        </a:solidFill>
        <a:latin typeface="+mn-lt"/>
        <a:ea typeface="+mn-ea"/>
        <a:cs typeface="+mn-cs"/>
      </a:defRPr>
    </a:lvl7pPr>
    <a:lvl8pPr marL="2496312" algn="l" defTabSz="713232" rtl="0" eaLnBrk="1" latinLnBrk="0" hangingPunct="1">
      <a:defRPr sz="936" kern="1200">
        <a:solidFill>
          <a:schemeClr val="tx1"/>
        </a:solidFill>
        <a:latin typeface="+mn-lt"/>
        <a:ea typeface="+mn-ea"/>
        <a:cs typeface="+mn-cs"/>
      </a:defRPr>
    </a:lvl8pPr>
    <a:lvl9pPr marL="2852928" algn="l" defTabSz="713232" rtl="0" eaLnBrk="1" latinLnBrk="0" hangingPunct="1">
      <a:defRPr sz="93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99729AB-B77D-48AE-AA10-D1BD2B4D03EA}" type="slidenum">
              <a:rPr lang="en-US" smtClean="0"/>
              <a:pPr/>
              <a:t>1</a:t>
            </a:fld>
            <a:endParaRPr lang="en-US"/>
          </a:p>
        </p:txBody>
      </p:sp>
    </p:spTree>
    <p:extLst>
      <p:ext uri="{BB962C8B-B14F-4D97-AF65-F5344CB8AC3E}">
        <p14:creationId xmlns:p14="http://schemas.microsoft.com/office/powerpoint/2010/main" val="42257911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now you know what A^B does in Java, C, C++, Python etc. it is </a:t>
            </a:r>
            <a:r>
              <a:rPr lang="en-US" i="1" dirty="0"/>
              <a:t>bitwise XOR, </a:t>
            </a:r>
            <a:r>
              <a:rPr lang="en-US" i="0" dirty="0"/>
              <a:t>not exponentiation!</a:t>
            </a:r>
          </a:p>
        </p:txBody>
      </p:sp>
      <p:sp>
        <p:nvSpPr>
          <p:cNvPr id="4" name="Slide Number Placeholder 3"/>
          <p:cNvSpPr>
            <a:spLocks noGrp="1"/>
          </p:cNvSpPr>
          <p:nvPr>
            <p:ph type="sldNum" sz="quarter" idx="5"/>
          </p:nvPr>
        </p:nvSpPr>
        <p:spPr/>
        <p:txBody>
          <a:bodyPr/>
          <a:lstStyle/>
          <a:p>
            <a:fld id="{999729AB-B77D-48AE-AA10-D1BD2B4D03EA}" type="slidenum">
              <a:rPr lang="en-US" smtClean="0"/>
              <a:pPr/>
              <a:t>18</a:t>
            </a:fld>
            <a:endParaRPr lang="en-US"/>
          </a:p>
        </p:txBody>
      </p:sp>
    </p:spTree>
    <p:extLst>
      <p:ext uri="{BB962C8B-B14F-4D97-AF65-F5344CB8AC3E}">
        <p14:creationId xmlns:p14="http://schemas.microsoft.com/office/powerpoint/2010/main" val="41203965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2^5 – 1 = 31, or in binary, 11111</a:t>
            </a:r>
          </a:p>
          <a:p>
            <a:pPr marL="171450" indent="-171450">
              <a:buFontTx/>
              <a:buChar char="-"/>
            </a:pPr>
            <a:r>
              <a:rPr lang="en-US" dirty="0"/>
              <a:t>remember that (1 &lt;&lt; n) = 2^n.</a:t>
            </a:r>
          </a:p>
        </p:txBody>
      </p:sp>
      <p:sp>
        <p:nvSpPr>
          <p:cNvPr id="4" name="Slide Number Placeholder 3"/>
          <p:cNvSpPr>
            <a:spLocks noGrp="1"/>
          </p:cNvSpPr>
          <p:nvPr>
            <p:ph type="sldNum" sz="quarter" idx="5"/>
          </p:nvPr>
        </p:nvSpPr>
        <p:spPr/>
        <p:txBody>
          <a:bodyPr/>
          <a:lstStyle/>
          <a:p>
            <a:fld id="{999729AB-B77D-48AE-AA10-D1BD2B4D03EA}" type="slidenum">
              <a:rPr lang="en-US" smtClean="0"/>
              <a:pPr/>
              <a:t>20</a:t>
            </a:fld>
            <a:endParaRPr lang="en-US"/>
          </a:p>
        </p:txBody>
      </p:sp>
    </p:spTree>
    <p:extLst>
      <p:ext uri="{BB962C8B-B14F-4D97-AF65-F5344CB8AC3E}">
        <p14:creationId xmlns:p14="http://schemas.microsoft.com/office/powerpoint/2010/main" val="2533929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so for an n-bit mask in hex, you will have n/4 Fs at the end, with a 1, 3, 7, or F before them. always!</a:t>
            </a:r>
          </a:p>
        </p:txBody>
      </p:sp>
      <p:sp>
        <p:nvSpPr>
          <p:cNvPr id="4" name="Slide Number Placeholder 3"/>
          <p:cNvSpPr>
            <a:spLocks noGrp="1"/>
          </p:cNvSpPr>
          <p:nvPr>
            <p:ph type="sldNum" sz="quarter" idx="5"/>
          </p:nvPr>
        </p:nvSpPr>
        <p:spPr/>
        <p:txBody>
          <a:bodyPr/>
          <a:lstStyle/>
          <a:p>
            <a:fld id="{999729AB-B77D-48AE-AA10-D1BD2B4D03EA}" type="slidenum">
              <a:rPr lang="en-US" smtClean="0"/>
              <a:pPr/>
              <a:t>21</a:t>
            </a:fld>
            <a:endParaRPr lang="en-US"/>
          </a:p>
        </p:txBody>
      </p:sp>
    </p:spTree>
    <p:extLst>
      <p:ext uri="{BB962C8B-B14F-4D97-AF65-F5344CB8AC3E}">
        <p14:creationId xmlns:p14="http://schemas.microsoft.com/office/powerpoint/2010/main" val="26472080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en-US" dirty="0"/>
              <a:t>- this will “work” on negative numbers, as long as you are using the convention that the remainder of a division should always be positive, but not everyone expects that! for example, one possible solution to -10 ÷ 8 is -2 R 6, and -10 &amp; 7 == 6. notice I said “one possible” – there are multiple solutions to integer division problems. lol.</a:t>
            </a:r>
          </a:p>
          <a:p>
            <a:pPr marL="0" marR="0" lvl="0" indent="0" algn="l" defTabSz="713232" rtl="0" eaLnBrk="1" fontAlgn="auto" latinLnBrk="0" hangingPunct="1">
              <a:lnSpc>
                <a:spcPct val="100000"/>
              </a:lnSpc>
              <a:spcBef>
                <a:spcPts val="0"/>
              </a:spcBef>
              <a:spcAft>
                <a:spcPts val="0"/>
              </a:spcAft>
              <a:buClrTx/>
              <a:buSzTx/>
              <a:buFontTx/>
              <a:buNone/>
              <a:tabLst/>
              <a:defRPr/>
            </a:pPr>
            <a:r>
              <a:rPr lang="en-US" dirty="0"/>
              <a:t>- it’s kind of related to how shifting right does division by powers of 2… shifting right throws away the bits on the right side, but this keeps the bits on the right side and throws away the bits on the left.</a:t>
            </a:r>
          </a:p>
          <a:p>
            <a:pPr marL="0" marR="0" lvl="0" indent="0" algn="l" defTabSz="713232" rtl="0" eaLnBrk="1" fontAlgn="auto" latinLnBrk="0" hangingPunct="1">
              <a:lnSpc>
                <a:spcPct val="100000"/>
              </a:lnSpc>
              <a:spcBef>
                <a:spcPts val="0"/>
              </a:spcBef>
              <a:spcAft>
                <a:spcPts val="0"/>
              </a:spcAft>
              <a:buClrTx/>
              <a:buSzTx/>
              <a:buFontTx/>
              <a:buNone/>
              <a:tabLst/>
              <a:defRPr/>
            </a:pPr>
            <a:r>
              <a:rPr lang="en-US" dirty="0"/>
              <a:t>- this works on decimal numbers, too. if you write 1234 and erase 12, you are left with 34. That is 1234 % 100. </a:t>
            </a:r>
          </a:p>
        </p:txBody>
      </p:sp>
      <p:sp>
        <p:nvSpPr>
          <p:cNvPr id="4" name="Slide Number Placeholder 3"/>
          <p:cNvSpPr>
            <a:spLocks noGrp="1"/>
          </p:cNvSpPr>
          <p:nvPr>
            <p:ph type="sldNum" sz="quarter" idx="5"/>
          </p:nvPr>
        </p:nvSpPr>
        <p:spPr/>
        <p:txBody>
          <a:bodyPr/>
          <a:lstStyle/>
          <a:p>
            <a:fld id="{999729AB-B77D-48AE-AA10-D1BD2B4D03EA}" type="slidenum">
              <a:rPr lang="en-US" smtClean="0"/>
              <a:pPr/>
              <a:t>22</a:t>
            </a:fld>
            <a:endParaRPr lang="en-US"/>
          </a:p>
        </p:txBody>
      </p:sp>
    </p:spTree>
    <p:extLst>
      <p:ext uri="{BB962C8B-B14F-4D97-AF65-F5344CB8AC3E}">
        <p14:creationId xmlns:p14="http://schemas.microsoft.com/office/powerpoint/2010/main" val="3971435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9729AB-B77D-48AE-AA10-D1BD2B4D03EA}" type="slidenum">
              <a:rPr lang="en-US" smtClean="0"/>
              <a:pPr/>
              <a:t>2</a:t>
            </a:fld>
            <a:endParaRPr lang="en-US"/>
          </a:p>
        </p:txBody>
      </p:sp>
    </p:spTree>
    <p:extLst>
      <p:ext uri="{BB962C8B-B14F-4D97-AF65-F5344CB8AC3E}">
        <p14:creationId xmlns:p14="http://schemas.microsoft.com/office/powerpoint/2010/main" val="4031154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or</a:t>
            </a:r>
            <a:r>
              <a:rPr lang="mr-IN" dirty="0"/>
              <a:t>…</a:t>
            </a:r>
            <a:r>
              <a:rPr lang="en-US" dirty="0"/>
              <a:t> or maybe it could be</a:t>
            </a:r>
            <a:r>
              <a:rPr lang="mr-IN" dirty="0"/>
              <a:t>…………</a:t>
            </a:r>
            <a:endParaRPr lang="en-US" dirty="0"/>
          </a:p>
          <a:p>
            <a:r>
              <a:rPr lang="en-US" dirty="0"/>
              <a:t>	- what if we kissed….. in the bit bucket 😳😳😳😳</a:t>
            </a:r>
          </a:p>
          <a:p>
            <a:pPr marL="171450" indent="-171450">
              <a:buFontTx/>
              <a:buChar char="-"/>
            </a:pPr>
            <a:r>
              <a:rPr lang="en-US" dirty="0"/>
              <a:t>it’s truncation because if you take a 32-bit number and shift it left by 4, you get a 36-bit number.</a:t>
            </a:r>
          </a:p>
          <a:p>
            <a:pPr marL="528066" lvl="1" indent="-171450">
              <a:buFontTx/>
              <a:buChar char="-"/>
            </a:pPr>
            <a:r>
              <a:rPr lang="en-US" dirty="0"/>
              <a:t>then the top 4 bits are truncated off, leaving you with 32 bits again.</a:t>
            </a:r>
          </a:p>
          <a:p>
            <a:pPr marL="528066" lvl="1" indent="-171450">
              <a:buFontTx/>
              <a:buChar char="-"/>
            </a:pPr>
            <a:r>
              <a:rPr lang="en-US" dirty="0"/>
              <a:t>so, if those top 4 bits are meaningful… you can get truncated values that wrap around. but if they were meaningless leading 0s/1s, it’s fine.</a:t>
            </a:r>
          </a:p>
        </p:txBody>
      </p:sp>
      <p:sp>
        <p:nvSpPr>
          <p:cNvPr id="4" name="Slide Number Placeholder 3"/>
          <p:cNvSpPr>
            <a:spLocks noGrp="1"/>
          </p:cNvSpPr>
          <p:nvPr>
            <p:ph type="sldNum" sz="quarter" idx="10"/>
          </p:nvPr>
        </p:nvSpPr>
        <p:spPr/>
        <p:txBody>
          <a:bodyPr/>
          <a:lstStyle/>
          <a:p>
            <a:fld id="{999729AB-B77D-48AE-AA10-D1BD2B4D03EA}" type="slidenum">
              <a:rPr lang="en-US" smtClean="0"/>
              <a:pPr/>
              <a:t>5</a:t>
            </a:fld>
            <a:endParaRPr lang="en-US"/>
          </a:p>
        </p:txBody>
      </p:sp>
    </p:spTree>
    <p:extLst>
      <p:ext uri="{BB962C8B-B14F-4D97-AF65-F5344CB8AC3E}">
        <p14:creationId xmlns:p14="http://schemas.microsoft.com/office/powerpoint/2010/main" val="31737553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9729AB-B77D-48AE-AA10-D1BD2B4D03EA}" type="slidenum">
              <a:rPr lang="en-US" smtClean="0"/>
              <a:pPr/>
              <a:t>6</a:t>
            </a:fld>
            <a:endParaRPr lang="en-US"/>
          </a:p>
        </p:txBody>
      </p:sp>
    </p:spTree>
    <p:extLst>
      <p:ext uri="{BB962C8B-B14F-4D97-AF65-F5344CB8AC3E}">
        <p14:creationId xmlns:p14="http://schemas.microsoft.com/office/powerpoint/2010/main" val="2315077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999729AB-B77D-48AE-AA10-D1BD2B4D03EA}" type="slidenum">
              <a:rPr lang="en-US" smtClean="0"/>
              <a:pPr/>
              <a:t>7</a:t>
            </a:fld>
            <a:endParaRPr lang="en-US"/>
          </a:p>
        </p:txBody>
      </p:sp>
    </p:spTree>
    <p:extLst>
      <p:ext uri="{BB962C8B-B14F-4D97-AF65-F5344CB8AC3E}">
        <p14:creationId xmlns:p14="http://schemas.microsoft.com/office/powerpoint/2010/main" val="18210402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in C/C++, signed or unsigned shift is determined by the </a:t>
            </a:r>
            <a:r>
              <a:rPr lang="en-US" dirty="0" err="1"/>
              <a:t>signedness</a:t>
            </a:r>
            <a:r>
              <a:rPr lang="en-US" baseline="0" dirty="0"/>
              <a:t> of the operands</a:t>
            </a:r>
          </a:p>
          <a:p>
            <a:r>
              <a:rPr lang="en-US" baseline="0" dirty="0"/>
              <a:t>	- which leads to awkward situations when you have mixed </a:t>
            </a:r>
            <a:r>
              <a:rPr lang="en-US" baseline="0" dirty="0" err="1"/>
              <a:t>signedness</a:t>
            </a:r>
            <a:r>
              <a:rPr lang="en-US" baseline="0" dirty="0"/>
              <a:t> (signed "wins")</a:t>
            </a:r>
          </a:p>
          <a:p>
            <a:r>
              <a:rPr lang="en-US" baseline="0" dirty="0"/>
              <a:t>- "Arithmetic Left Shift" exists too </a:t>
            </a:r>
            <a:r>
              <a:rPr lang="mr-IN" baseline="0" dirty="0"/>
              <a:t>–</a:t>
            </a:r>
            <a:r>
              <a:rPr lang="en-US" baseline="0" dirty="0"/>
              <a:t> but it is identical to regular left shift, so we don't really need it.</a:t>
            </a:r>
            <a:endParaRPr lang="en-US" dirty="0"/>
          </a:p>
        </p:txBody>
      </p:sp>
      <p:sp>
        <p:nvSpPr>
          <p:cNvPr id="4" name="Slide Number Placeholder 3"/>
          <p:cNvSpPr>
            <a:spLocks noGrp="1"/>
          </p:cNvSpPr>
          <p:nvPr>
            <p:ph type="sldNum" sz="quarter" idx="10"/>
          </p:nvPr>
        </p:nvSpPr>
        <p:spPr/>
        <p:txBody>
          <a:bodyPr/>
          <a:lstStyle/>
          <a:p>
            <a:fld id="{999729AB-B77D-48AE-AA10-D1BD2B4D03EA}" type="slidenum">
              <a:rPr lang="en-US" smtClean="0"/>
              <a:pPr/>
              <a:t>10</a:t>
            </a:fld>
            <a:endParaRPr lang="en-US"/>
          </a:p>
        </p:txBody>
      </p:sp>
    </p:spTree>
    <p:extLst>
      <p:ext uri="{BB962C8B-B14F-4D97-AF65-F5344CB8AC3E}">
        <p14:creationId xmlns:p14="http://schemas.microsoft.com/office/powerpoint/2010/main" val="944151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yeah. bet you didn't realize arithmetic was this weird, huh?</a:t>
            </a:r>
          </a:p>
        </p:txBody>
      </p:sp>
      <p:sp>
        <p:nvSpPr>
          <p:cNvPr id="4" name="Slide Number Placeholder 3"/>
          <p:cNvSpPr>
            <a:spLocks noGrp="1"/>
          </p:cNvSpPr>
          <p:nvPr>
            <p:ph type="sldNum" sz="quarter" idx="10"/>
          </p:nvPr>
        </p:nvSpPr>
        <p:spPr/>
        <p:txBody>
          <a:bodyPr/>
          <a:lstStyle/>
          <a:p>
            <a:fld id="{999729AB-B77D-48AE-AA10-D1BD2B4D03EA}" type="slidenum">
              <a:rPr lang="en-US" smtClean="0"/>
              <a:pPr/>
              <a:t>11</a:t>
            </a:fld>
            <a:endParaRPr lang="en-US"/>
          </a:p>
        </p:txBody>
      </p:sp>
    </p:spTree>
    <p:extLst>
      <p:ext uri="{BB962C8B-B14F-4D97-AF65-F5344CB8AC3E}">
        <p14:creationId xmlns:p14="http://schemas.microsoft.com/office/powerpoint/2010/main" val="34239301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9729AB-B77D-48AE-AA10-D1BD2B4D03EA}" type="slidenum">
              <a:rPr lang="en-US" smtClean="0"/>
              <a:pPr/>
              <a:t>14</a:t>
            </a:fld>
            <a:endParaRPr lang="en-US"/>
          </a:p>
        </p:txBody>
      </p:sp>
    </p:spTree>
    <p:extLst>
      <p:ext uri="{BB962C8B-B14F-4D97-AF65-F5344CB8AC3E}">
        <p14:creationId xmlns:p14="http://schemas.microsoft.com/office/powerpoint/2010/main" val="40403858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713232" rtl="0" eaLnBrk="1" fontAlgn="auto" latinLnBrk="0" hangingPunct="1">
              <a:lnSpc>
                <a:spcPct val="100000"/>
              </a:lnSpc>
              <a:spcBef>
                <a:spcPts val="0"/>
              </a:spcBef>
              <a:spcAft>
                <a:spcPts val="0"/>
              </a:spcAft>
              <a:buClrTx/>
              <a:buSzTx/>
              <a:buFontTx/>
              <a:buChar char="-"/>
              <a:tabLst/>
              <a:defRPr/>
            </a:pPr>
            <a:r>
              <a:rPr lang="en-US" dirty="0"/>
              <a:t>the numerical interpretation of the result is not important. all we care about is “is it zero” or “is it nonzero”</a:t>
            </a:r>
          </a:p>
          <a:p>
            <a:pPr marL="171450" indent="-171450">
              <a:buFontTx/>
              <a:buChar char="-"/>
            </a:pPr>
            <a:r>
              <a:rPr lang="en-US" dirty="0"/>
              <a:t>think about what you would get if you ANDed with (1 &lt;&lt; 0) here</a:t>
            </a:r>
          </a:p>
          <a:p>
            <a:pPr marL="528066" lvl="1" indent="-171450">
              <a:buFontTx/>
              <a:buChar char="-"/>
            </a:pPr>
            <a:r>
              <a:rPr lang="en-US" dirty="0"/>
              <a:t>0 &amp; 1 == 0, and the 0s in the pattern ignore the rest of the bits, so you’d just get 0</a:t>
            </a:r>
          </a:p>
        </p:txBody>
      </p:sp>
      <p:sp>
        <p:nvSpPr>
          <p:cNvPr id="4" name="Slide Number Placeholder 3"/>
          <p:cNvSpPr>
            <a:spLocks noGrp="1"/>
          </p:cNvSpPr>
          <p:nvPr>
            <p:ph type="sldNum" sz="quarter" idx="5"/>
          </p:nvPr>
        </p:nvSpPr>
        <p:spPr/>
        <p:txBody>
          <a:bodyPr/>
          <a:lstStyle/>
          <a:p>
            <a:fld id="{999729AB-B77D-48AE-AA10-D1BD2B4D03EA}" type="slidenum">
              <a:rPr lang="en-US" smtClean="0"/>
              <a:pPr/>
              <a:t>17</a:t>
            </a:fld>
            <a:endParaRPr lang="en-US"/>
          </a:p>
        </p:txBody>
      </p:sp>
    </p:spTree>
    <p:extLst>
      <p:ext uri="{BB962C8B-B14F-4D97-AF65-F5344CB8AC3E}">
        <p14:creationId xmlns:p14="http://schemas.microsoft.com/office/powerpoint/2010/main" val="3632777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20272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501"/>
            <a:ext cx="7772400" cy="1225021"/>
          </a:xfrm>
        </p:spPr>
        <p:txBody>
          <a:bodyPr anchor="b">
            <a:noAutofit/>
          </a:bodyPr>
          <a:lstStyle>
            <a:lvl1pPr algn="l">
              <a:defRPr sz="4800"/>
            </a:lvl1pPr>
          </a:lstStyle>
          <a:p>
            <a:r>
              <a:rPr lang="en-US" dirty="0"/>
              <a:t>Click to edit Master title style</a:t>
            </a:r>
          </a:p>
        </p:txBody>
      </p:sp>
      <p:sp>
        <p:nvSpPr>
          <p:cNvPr id="3" name="Subtitle 2"/>
          <p:cNvSpPr>
            <a:spLocks noGrp="1"/>
          </p:cNvSpPr>
          <p:nvPr>
            <p:ph type="subTitle" idx="1"/>
          </p:nvPr>
        </p:nvSpPr>
        <p:spPr>
          <a:xfrm>
            <a:off x="685800" y="3177645"/>
            <a:ext cx="7772400" cy="1460500"/>
          </a:xfrm>
          <a:noFill/>
        </p:spPr>
        <p:txBody>
          <a:bodyPr>
            <a:normAutofit/>
          </a:bodyPr>
          <a:lstStyle>
            <a:lvl1pPr marL="0" indent="0" algn="l">
              <a:buNone/>
              <a:defRPr sz="2400">
                <a:solidFill>
                  <a:schemeClr val="bg1"/>
                </a:solidFill>
              </a:defRPr>
            </a:lvl1pPr>
            <a:lvl2pPr marL="411480" indent="0" algn="ctr">
              <a:buNone/>
              <a:defRPr>
                <a:solidFill>
                  <a:schemeClr val="tx1">
                    <a:tint val="75000"/>
                  </a:schemeClr>
                </a:solidFill>
              </a:defRPr>
            </a:lvl2pPr>
            <a:lvl3pPr marL="822960" indent="0" algn="ctr">
              <a:buNone/>
              <a:defRPr>
                <a:solidFill>
                  <a:schemeClr val="tx1">
                    <a:tint val="75000"/>
                  </a:schemeClr>
                </a:solidFill>
              </a:defRPr>
            </a:lvl3pPr>
            <a:lvl4pPr marL="1234440" indent="0" algn="ctr">
              <a:buNone/>
              <a:defRPr>
                <a:solidFill>
                  <a:schemeClr val="tx1">
                    <a:tint val="75000"/>
                  </a:schemeClr>
                </a:solidFill>
              </a:defRPr>
            </a:lvl4pPr>
            <a:lvl5pPr marL="1645920" indent="0" algn="ctr">
              <a:buNone/>
              <a:defRPr>
                <a:solidFill>
                  <a:schemeClr val="tx1">
                    <a:tint val="75000"/>
                  </a:schemeClr>
                </a:solidFill>
              </a:defRPr>
            </a:lvl5pPr>
            <a:lvl6pPr marL="2057400" indent="0" algn="ctr">
              <a:buNone/>
              <a:defRPr>
                <a:solidFill>
                  <a:schemeClr val="tx1">
                    <a:tint val="75000"/>
                  </a:schemeClr>
                </a:solidFill>
              </a:defRPr>
            </a:lvl6pPr>
            <a:lvl7pPr marL="2468880" indent="0" algn="ctr">
              <a:buNone/>
              <a:defRPr>
                <a:solidFill>
                  <a:schemeClr val="tx1">
                    <a:tint val="75000"/>
                  </a:schemeClr>
                </a:solidFill>
              </a:defRPr>
            </a:lvl7pPr>
            <a:lvl8pPr marL="2880360" indent="0" algn="ctr">
              <a:buNone/>
              <a:defRPr>
                <a:solidFill>
                  <a:schemeClr val="tx1">
                    <a:tint val="75000"/>
                  </a:schemeClr>
                </a:solidFill>
              </a:defRPr>
            </a:lvl8pPr>
            <a:lvl9pPr marL="3291840"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r>
              <a:rPr lang="is-IS"/>
              <a:t>CS447</a:t>
            </a:r>
            <a:endParaRPr lang="en-US" dirty="0"/>
          </a:p>
        </p:txBody>
      </p:sp>
      <p:sp>
        <p:nvSpPr>
          <p:cNvPr id="6" name="Slide Number Placeholder 5"/>
          <p:cNvSpPr>
            <a:spLocks noGrp="1"/>
          </p:cNvSpPr>
          <p:nvPr>
            <p:ph type="sldNum" sz="quarter" idx="12"/>
          </p:nvPr>
        </p:nvSpPr>
        <p:spPr/>
        <p:txBody>
          <a:bodyPr/>
          <a:lstStyle/>
          <a:p>
            <a:fld id="{3552B95B-556F-44BD-91A5-D80C1B9E2BB3}" type="slidenum">
              <a:rPr lang="en-US" smtClean="0"/>
              <a:pPr/>
              <a:t>‹#›</a:t>
            </a:fld>
            <a:endParaRPr lang="en-US"/>
          </a:p>
        </p:txBody>
      </p:sp>
      <p:sp>
        <p:nvSpPr>
          <p:cNvPr id="7" name="Rectangle 6"/>
          <p:cNvSpPr/>
          <p:nvPr/>
        </p:nvSpPr>
        <p:spPr>
          <a:xfrm>
            <a:off x="0" y="3162300"/>
            <a:ext cx="9144000" cy="18288"/>
          </a:xfrm>
          <a:prstGeom prst="rect">
            <a:avLst/>
          </a:prstGeom>
          <a:solidFill>
            <a:srgbClr val="5639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20"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18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2880"/>
            </a:lvl1pPr>
            <a:lvl2pPr marL="411480" indent="0">
              <a:buNone/>
              <a:defRPr sz="2520"/>
            </a:lvl2pPr>
            <a:lvl3pPr marL="822960" indent="0">
              <a:buNone/>
              <a:defRPr sz="2160"/>
            </a:lvl3pPr>
            <a:lvl4pPr marL="1234440" indent="0">
              <a:buNone/>
              <a:defRPr sz="1800"/>
            </a:lvl4pPr>
            <a:lvl5pPr marL="1645920" indent="0">
              <a:buNone/>
              <a:defRPr sz="1800"/>
            </a:lvl5pPr>
            <a:lvl6pPr marL="2057400" indent="0">
              <a:buNone/>
              <a:defRPr sz="1800"/>
            </a:lvl6pPr>
            <a:lvl7pPr marL="2468880" indent="0">
              <a:buNone/>
              <a:defRPr sz="1800"/>
            </a:lvl7pPr>
            <a:lvl8pPr marL="2880360" indent="0">
              <a:buNone/>
              <a:defRPr sz="1800"/>
            </a:lvl8pPr>
            <a:lvl9pPr marL="3291840" indent="0">
              <a:buNone/>
              <a:defRPr sz="18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792288" y="4472783"/>
            <a:ext cx="5486400" cy="670719"/>
          </a:xfrm>
        </p:spPr>
        <p:txBody>
          <a:bodyPr/>
          <a:lstStyle>
            <a:lvl1pPr marL="0" indent="0">
              <a:buNone/>
              <a:defRPr sz="1260"/>
            </a:lvl1pPr>
            <a:lvl2pPr marL="411480" indent="0">
              <a:buNone/>
              <a:defRPr sz="1080"/>
            </a:lvl2pPr>
            <a:lvl3pPr marL="822960" indent="0">
              <a:buNone/>
              <a:defRPr sz="900"/>
            </a:lvl3pPr>
            <a:lvl4pPr marL="1234440" indent="0">
              <a:buNone/>
              <a:defRPr sz="810"/>
            </a:lvl4pPr>
            <a:lvl5pPr marL="1645920" indent="0">
              <a:buNone/>
              <a:defRPr sz="810"/>
            </a:lvl5pPr>
            <a:lvl6pPr marL="2057400" indent="0">
              <a:buNone/>
              <a:defRPr sz="810"/>
            </a:lvl6pPr>
            <a:lvl7pPr marL="2468880" indent="0">
              <a:buNone/>
              <a:defRPr sz="810"/>
            </a:lvl7pPr>
            <a:lvl8pPr marL="2880360" indent="0">
              <a:buNone/>
              <a:defRPr sz="810"/>
            </a:lvl8pPr>
            <a:lvl9pPr marL="3291840" indent="0">
              <a:buNone/>
              <a:defRPr sz="810"/>
            </a:lvl9pPr>
          </a:lstStyle>
          <a:p>
            <a:pPr lvl="0"/>
            <a:r>
              <a:rPr lang="en-US"/>
              <a:t>Click to edit Master text styles</a:t>
            </a:r>
          </a:p>
        </p:txBody>
      </p:sp>
      <p:sp>
        <p:nvSpPr>
          <p:cNvPr id="5" name="Date Placeholder 4"/>
          <p:cNvSpPr>
            <a:spLocks noGrp="1"/>
          </p:cNvSpPr>
          <p:nvPr>
            <p:ph type="dt" sz="half" idx="10"/>
          </p:nvPr>
        </p:nvSpPr>
        <p:spPr>
          <a:xfrm>
            <a:off x="457200" y="5296960"/>
            <a:ext cx="2133600" cy="304271"/>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is-IS"/>
              <a:t>CS447</a:t>
            </a:r>
            <a:endParaRPr lang="en-US"/>
          </a:p>
        </p:txBody>
      </p:sp>
      <p:sp>
        <p:nvSpPr>
          <p:cNvPr id="7" name="Slide Number Placeholder 6"/>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5296960"/>
            <a:ext cx="2133600" cy="304271"/>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7"/>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7"/>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5296960"/>
            <a:ext cx="2133600" cy="304271"/>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495300"/>
          </a:xfrm>
        </p:spPr>
        <p:txBody>
          <a:bodyPr>
            <a:noAutofit/>
          </a:bodyPr>
          <a:lstStyle>
            <a:lvl1pPr>
              <a:defRPr sz="2800"/>
            </a:lvl1pPr>
          </a:lstStyle>
          <a:p>
            <a:r>
              <a:rPr lang="en-US" dirty="0"/>
              <a:t>Click to edit Master title style</a:t>
            </a:r>
          </a:p>
        </p:txBody>
      </p:sp>
      <p:sp>
        <p:nvSpPr>
          <p:cNvPr id="3" name="Content Placeholder 2"/>
          <p:cNvSpPr>
            <a:spLocks noGrp="1"/>
          </p:cNvSpPr>
          <p:nvPr>
            <p:ph idx="1"/>
          </p:nvPr>
        </p:nvSpPr>
        <p:spPr>
          <a:xfrm>
            <a:off x="152400" y="495301"/>
            <a:ext cx="8991600" cy="4801659"/>
          </a:xfrm>
        </p:spPr>
        <p:txBody>
          <a:bodyPr>
            <a:normAutofit/>
          </a:bodyPr>
          <a:lstStyle>
            <a:lvl1pPr marL="257175" indent="-257175">
              <a:buSzPct val="100000"/>
              <a:buFont typeface="Trebuchet MS" pitchFamily="34" charset="0"/>
              <a:buChar char="●"/>
              <a:defRPr sz="2200"/>
            </a:lvl1pPr>
            <a:lvl2pPr marL="515780" indent="-257175">
              <a:defRPr sz="2200"/>
            </a:lvl2pPr>
            <a:lvl3pPr marL="772955" indent="-250032">
              <a:tabLst/>
              <a:defRPr sz="2200" b="0"/>
            </a:lvl3pPr>
            <a:lvl4pPr marL="1031558" indent="-257175">
              <a:tabLst/>
              <a:defRPr sz="2200" b="0"/>
            </a:lvl4pPr>
            <a:lvl5pPr marL="1285875" indent="-254318">
              <a:defRPr sz="2200" b="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lvl1pPr>
              <a:defRPr sz="1200"/>
            </a:lvl1pPr>
          </a:lstStyle>
          <a:p>
            <a:r>
              <a:rPr lang="is-IS"/>
              <a:t>CS447</a:t>
            </a:r>
            <a:endParaRPr lang="en-US"/>
          </a:p>
        </p:txBody>
      </p:sp>
      <p:sp>
        <p:nvSpPr>
          <p:cNvPr id="6" name="Slide Number Placeholder 5"/>
          <p:cNvSpPr>
            <a:spLocks noGrp="1"/>
          </p:cNvSpPr>
          <p:nvPr>
            <p:ph type="sldNum" sz="quarter" idx="12"/>
          </p:nvPr>
        </p:nvSpPr>
        <p:spPr/>
        <p:txBody>
          <a:bodyPr/>
          <a:lstStyle>
            <a:lvl1pPr>
              <a:defRPr sz="1200"/>
            </a:lvl1pPr>
          </a:lstStyle>
          <a:p>
            <a:fld id="{3552B95B-556F-44BD-91A5-D80C1B9E2BB3}" type="slidenum">
              <a:rPr lang="en-US" smtClean="0"/>
              <a:pPr/>
              <a:t>‹#›</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obj" preserve="1">
  <p:cSld name="Title and Content (no anim)">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495300"/>
          </a:xfrm>
        </p:spPr>
        <p:txBody>
          <a:bodyPr>
            <a:noAutofit/>
          </a:bodyPr>
          <a:lstStyle>
            <a:lvl1pPr>
              <a:defRPr sz="2800"/>
            </a:lvl1pPr>
          </a:lstStyle>
          <a:p>
            <a:r>
              <a:rPr lang="en-US" dirty="0"/>
              <a:t>Click to edit Master title style</a:t>
            </a:r>
          </a:p>
        </p:txBody>
      </p:sp>
      <p:sp>
        <p:nvSpPr>
          <p:cNvPr id="3" name="Content Placeholder 2"/>
          <p:cNvSpPr>
            <a:spLocks noGrp="1"/>
          </p:cNvSpPr>
          <p:nvPr>
            <p:ph idx="1"/>
          </p:nvPr>
        </p:nvSpPr>
        <p:spPr>
          <a:xfrm>
            <a:off x="152400" y="495301"/>
            <a:ext cx="8991600" cy="4801659"/>
          </a:xfrm>
        </p:spPr>
        <p:txBody>
          <a:bodyPr>
            <a:normAutofit/>
          </a:bodyPr>
          <a:lstStyle>
            <a:lvl1pPr marL="257175" indent="-257175">
              <a:buSzPct val="100000"/>
              <a:buFont typeface="Trebuchet MS" pitchFamily="34" charset="0"/>
              <a:buChar char="●"/>
              <a:defRPr sz="2200"/>
            </a:lvl1pPr>
            <a:lvl2pPr marL="515780" indent="-257175">
              <a:defRPr sz="2200"/>
            </a:lvl2pPr>
            <a:lvl3pPr marL="772955" indent="-250032">
              <a:tabLst/>
              <a:defRPr sz="2200" b="0"/>
            </a:lvl3pPr>
            <a:lvl4pPr marL="1031558" indent="-257175">
              <a:tabLst/>
              <a:defRPr sz="2200" b="0"/>
            </a:lvl4pPr>
            <a:lvl5pPr marL="1285875" indent="-254318">
              <a:defRPr sz="2200" b="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lvl1pPr>
              <a:defRPr sz="1200"/>
            </a:lvl1pPr>
          </a:lstStyle>
          <a:p>
            <a:r>
              <a:rPr lang="is-IS"/>
              <a:t>CS447</a:t>
            </a:r>
            <a:endParaRPr lang="en-US"/>
          </a:p>
        </p:txBody>
      </p:sp>
      <p:sp>
        <p:nvSpPr>
          <p:cNvPr id="6" name="Slide Number Placeholder 5"/>
          <p:cNvSpPr>
            <a:spLocks noGrp="1"/>
          </p:cNvSpPr>
          <p:nvPr>
            <p:ph type="sldNum" sz="quarter" idx="12"/>
          </p:nvPr>
        </p:nvSpPr>
        <p:spPr/>
        <p:txBody>
          <a:bodyPr/>
          <a:lstStyle>
            <a:lvl1pPr>
              <a:defRPr sz="1200"/>
            </a:lvl1pPr>
          </a:lstStyle>
          <a:p>
            <a:fld id="{3552B95B-556F-44BD-91A5-D80C1B9E2BB3}" type="slidenum">
              <a:rPr lang="en-US" smtClean="0"/>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rgbClr val="20272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501"/>
            <a:ext cx="7772400" cy="1225021"/>
          </a:xfrm>
        </p:spPr>
        <p:txBody>
          <a:bodyPr anchor="b">
            <a:noAutofit/>
          </a:bodyPr>
          <a:lstStyle>
            <a:lvl1pPr algn="l">
              <a:defRPr sz="4800"/>
            </a:lvl1pPr>
          </a:lstStyle>
          <a:p>
            <a:r>
              <a:rPr lang="en-US" dirty="0"/>
              <a:t>Click to edit Master title style</a:t>
            </a:r>
          </a:p>
        </p:txBody>
      </p:sp>
      <p:sp>
        <p:nvSpPr>
          <p:cNvPr id="5" name="Footer Placeholder 4"/>
          <p:cNvSpPr>
            <a:spLocks noGrp="1"/>
          </p:cNvSpPr>
          <p:nvPr>
            <p:ph type="ftr" sz="quarter" idx="11"/>
          </p:nvPr>
        </p:nvSpPr>
        <p:spPr/>
        <p:txBody>
          <a:bodyPr/>
          <a:lstStyle/>
          <a:p>
            <a:r>
              <a:rPr lang="is-IS"/>
              <a:t>CS447</a:t>
            </a:r>
            <a:endParaRPr lang="en-US" dirty="0"/>
          </a:p>
        </p:txBody>
      </p:sp>
      <p:sp>
        <p:nvSpPr>
          <p:cNvPr id="6" name="Slide Number Placeholder 5"/>
          <p:cNvSpPr>
            <a:spLocks noGrp="1"/>
          </p:cNvSpPr>
          <p:nvPr>
            <p:ph type="sldNum" sz="quarter" idx="12"/>
          </p:nvPr>
        </p:nvSpPr>
        <p:spPr/>
        <p:txBody>
          <a:bodyPr/>
          <a:lstStyle/>
          <a:p>
            <a:fld id="{3552B95B-556F-44BD-91A5-D80C1B9E2BB3}" type="slidenum">
              <a:rPr lang="en-US" smtClean="0"/>
              <a:pPr/>
              <a:t>‹#›</a:t>
            </a:fld>
            <a:endParaRPr lang="en-US"/>
          </a:p>
        </p:txBody>
      </p:sp>
      <p:sp>
        <p:nvSpPr>
          <p:cNvPr id="7" name="Rectangle 6"/>
          <p:cNvSpPr/>
          <p:nvPr/>
        </p:nvSpPr>
        <p:spPr>
          <a:xfrm>
            <a:off x="0" y="3162300"/>
            <a:ext cx="9144000" cy="18288"/>
          </a:xfrm>
          <a:prstGeom prst="rect">
            <a:avLst/>
          </a:prstGeom>
          <a:solidFill>
            <a:srgbClr val="5639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20"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333501"/>
            <a:ext cx="4038600" cy="3771636"/>
          </a:xfrm>
        </p:spPr>
        <p:txBody>
          <a:bodyPr/>
          <a:lstStyle>
            <a:lvl1pPr>
              <a:defRPr sz="2520"/>
            </a:lvl1pPr>
            <a:lvl2pPr>
              <a:defRPr sz="2160"/>
            </a:lvl2pPr>
            <a:lvl3pPr>
              <a:defRPr sz="1800"/>
            </a:lvl3pPr>
            <a:lvl4pPr>
              <a:defRPr sz="1620"/>
            </a:lvl4pPr>
            <a:lvl5pPr>
              <a:defRPr sz="1620"/>
            </a:lvl5pPr>
            <a:lvl6pPr>
              <a:defRPr sz="1620"/>
            </a:lvl6pPr>
            <a:lvl7pPr>
              <a:defRPr sz="1620"/>
            </a:lvl7pPr>
            <a:lvl8pPr>
              <a:defRPr sz="1620"/>
            </a:lvl8pPr>
            <a:lvl9pPr>
              <a:defRPr sz="16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333501"/>
            <a:ext cx="4038600" cy="3771636"/>
          </a:xfrm>
        </p:spPr>
        <p:txBody>
          <a:bodyPr/>
          <a:lstStyle>
            <a:lvl1pPr>
              <a:defRPr sz="2520"/>
            </a:lvl1pPr>
            <a:lvl2pPr>
              <a:defRPr sz="2160"/>
            </a:lvl2pPr>
            <a:lvl3pPr>
              <a:defRPr sz="1800"/>
            </a:lvl3pPr>
            <a:lvl4pPr>
              <a:defRPr sz="1620"/>
            </a:lvl4pPr>
            <a:lvl5pPr>
              <a:defRPr sz="1620"/>
            </a:lvl5pPr>
            <a:lvl6pPr>
              <a:defRPr sz="1620"/>
            </a:lvl6pPr>
            <a:lvl7pPr>
              <a:defRPr sz="1620"/>
            </a:lvl7pPr>
            <a:lvl8pPr>
              <a:defRPr sz="1620"/>
            </a:lvl8pPr>
            <a:lvl9pPr>
              <a:defRPr sz="16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5296960"/>
            <a:ext cx="2133600" cy="304271"/>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is-IS"/>
              <a:t>CS447</a:t>
            </a:r>
            <a:endParaRPr lang="en-US"/>
          </a:p>
        </p:txBody>
      </p:sp>
      <p:sp>
        <p:nvSpPr>
          <p:cNvPr id="7" name="Slide Number Placeholder 6"/>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6"/>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160"/>
            </a:lvl1pPr>
            <a:lvl2pPr>
              <a:defRPr sz="1800"/>
            </a:lvl2pPr>
            <a:lvl3pPr>
              <a:defRPr sz="1620"/>
            </a:lvl3pPr>
            <a:lvl4pPr>
              <a:defRPr sz="1440"/>
            </a:lvl4pPr>
            <a:lvl5pPr>
              <a:defRPr sz="1440"/>
            </a:lvl5pPr>
            <a:lvl6pPr>
              <a:defRPr sz="1440"/>
            </a:lvl6pPr>
            <a:lvl7pPr>
              <a:defRPr sz="1440"/>
            </a:lvl7pPr>
            <a:lvl8pPr>
              <a:defRPr sz="1440"/>
            </a:lvl8pPr>
            <a:lvl9pPr>
              <a:defRPr sz="14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279261"/>
            <a:ext cx="4041775" cy="533136"/>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en-US"/>
              <a:t>Click to edit Master text styles</a:t>
            </a:r>
          </a:p>
        </p:txBody>
      </p:sp>
      <p:sp>
        <p:nvSpPr>
          <p:cNvPr id="6" name="Content Placeholder 5"/>
          <p:cNvSpPr>
            <a:spLocks noGrp="1"/>
          </p:cNvSpPr>
          <p:nvPr>
            <p:ph sz="quarter" idx="4"/>
          </p:nvPr>
        </p:nvSpPr>
        <p:spPr>
          <a:xfrm>
            <a:off x="4645028" y="1812396"/>
            <a:ext cx="4041775" cy="3292740"/>
          </a:xfrm>
        </p:spPr>
        <p:txBody>
          <a:bodyPr/>
          <a:lstStyle>
            <a:lvl1pPr>
              <a:defRPr sz="2160"/>
            </a:lvl1pPr>
            <a:lvl2pPr>
              <a:defRPr sz="1800"/>
            </a:lvl2pPr>
            <a:lvl3pPr>
              <a:defRPr sz="1620"/>
            </a:lvl3pPr>
            <a:lvl4pPr>
              <a:defRPr sz="1440"/>
            </a:lvl4pPr>
            <a:lvl5pPr>
              <a:defRPr sz="1440"/>
            </a:lvl5pPr>
            <a:lvl6pPr>
              <a:defRPr sz="1440"/>
            </a:lvl6pPr>
            <a:lvl7pPr>
              <a:defRPr sz="1440"/>
            </a:lvl7pPr>
            <a:lvl8pPr>
              <a:defRPr sz="1440"/>
            </a:lvl8pPr>
            <a:lvl9pPr>
              <a:defRPr sz="14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5296960"/>
            <a:ext cx="2133600" cy="304271"/>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r>
              <a:rPr lang="is-IS"/>
              <a:t>CS447</a:t>
            </a:r>
            <a:endParaRPr lang="en-US"/>
          </a:p>
        </p:txBody>
      </p:sp>
      <p:sp>
        <p:nvSpPr>
          <p:cNvPr id="9" name="Slide Number Placeholder 8"/>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5296960"/>
            <a:ext cx="2133600" cy="304271"/>
          </a:xfrm>
          <a:prstGeom prst="rect">
            <a:avLst/>
          </a:prstGeom>
        </p:spPr>
        <p:txBody>
          <a:bodyPr/>
          <a:lstStyle/>
          <a:p>
            <a:endParaRPr lang="en-US"/>
          </a:p>
        </p:txBody>
      </p:sp>
      <p:sp>
        <p:nvSpPr>
          <p:cNvPr id="4" name="Footer Placeholder 3"/>
          <p:cNvSpPr>
            <a:spLocks noGrp="1"/>
          </p:cNvSpPr>
          <p:nvPr>
            <p:ph type="ftr" sz="quarter" idx="11"/>
          </p:nvPr>
        </p:nvSpPr>
        <p:spPr/>
        <p:txBody>
          <a:bodyPr/>
          <a:lstStyle/>
          <a:p>
            <a:r>
              <a:rPr lang="is-IS"/>
              <a:t>CS447</a:t>
            </a:r>
            <a:endParaRPr lang="en-US"/>
          </a:p>
        </p:txBody>
      </p:sp>
      <p:sp>
        <p:nvSpPr>
          <p:cNvPr id="5" name="Slide Number Placeholder 4"/>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5296960"/>
            <a:ext cx="2133600" cy="304271"/>
          </a:xfrm>
          <a:prstGeom prst="rect">
            <a:avLst/>
          </a:prstGeom>
        </p:spPr>
        <p:txBody>
          <a:bodyPr/>
          <a:lstStyle/>
          <a:p>
            <a:endParaRPr lang="en-US"/>
          </a:p>
        </p:txBody>
      </p:sp>
      <p:sp>
        <p:nvSpPr>
          <p:cNvPr id="3" name="Footer Placeholder 2"/>
          <p:cNvSpPr>
            <a:spLocks noGrp="1"/>
          </p:cNvSpPr>
          <p:nvPr>
            <p:ph type="ftr" sz="quarter" idx="11"/>
          </p:nvPr>
        </p:nvSpPr>
        <p:spPr/>
        <p:txBody>
          <a:bodyPr/>
          <a:lstStyle/>
          <a:p>
            <a:r>
              <a:rPr lang="is-IS"/>
              <a:t>CS447</a:t>
            </a:r>
            <a:endParaRPr lang="en-US"/>
          </a:p>
        </p:txBody>
      </p:sp>
      <p:sp>
        <p:nvSpPr>
          <p:cNvPr id="4" name="Slide Number Placeholder 3"/>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27541"/>
            <a:ext cx="3008313" cy="968376"/>
          </a:xfrm>
        </p:spPr>
        <p:txBody>
          <a:bodyPr anchor="b"/>
          <a:lstStyle>
            <a:lvl1pPr algn="l">
              <a:defRPr sz="1800" b="1"/>
            </a:lvl1pPr>
          </a:lstStyle>
          <a:p>
            <a:r>
              <a:rPr lang="en-US"/>
              <a:t>Click to edit Master title style</a:t>
            </a:r>
          </a:p>
        </p:txBody>
      </p:sp>
      <p:sp>
        <p:nvSpPr>
          <p:cNvPr id="3" name="Content Placeholder 2"/>
          <p:cNvSpPr>
            <a:spLocks noGrp="1"/>
          </p:cNvSpPr>
          <p:nvPr>
            <p:ph idx="1"/>
          </p:nvPr>
        </p:nvSpPr>
        <p:spPr>
          <a:xfrm>
            <a:off x="3575050" y="227544"/>
            <a:ext cx="5111750" cy="4877594"/>
          </a:xfrm>
        </p:spPr>
        <p:txBody>
          <a:bodyPr/>
          <a:lstStyle>
            <a:lvl1pPr>
              <a:defRPr sz="2880"/>
            </a:lvl1pPr>
            <a:lvl2pPr>
              <a:defRPr sz="2520"/>
            </a:lvl2pPr>
            <a:lvl3pPr>
              <a:defRPr sz="216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195919"/>
            <a:ext cx="3008313" cy="3909219"/>
          </a:xfrm>
        </p:spPr>
        <p:txBody>
          <a:bodyPr/>
          <a:lstStyle>
            <a:lvl1pPr marL="0" indent="0">
              <a:buNone/>
              <a:defRPr sz="1260"/>
            </a:lvl1pPr>
            <a:lvl2pPr marL="411480" indent="0">
              <a:buNone/>
              <a:defRPr sz="1080"/>
            </a:lvl2pPr>
            <a:lvl3pPr marL="822960" indent="0">
              <a:buNone/>
              <a:defRPr sz="900"/>
            </a:lvl3pPr>
            <a:lvl4pPr marL="1234440" indent="0">
              <a:buNone/>
              <a:defRPr sz="810"/>
            </a:lvl4pPr>
            <a:lvl5pPr marL="1645920" indent="0">
              <a:buNone/>
              <a:defRPr sz="810"/>
            </a:lvl5pPr>
            <a:lvl6pPr marL="2057400" indent="0">
              <a:buNone/>
              <a:defRPr sz="810"/>
            </a:lvl6pPr>
            <a:lvl7pPr marL="2468880" indent="0">
              <a:buNone/>
              <a:defRPr sz="810"/>
            </a:lvl7pPr>
            <a:lvl8pPr marL="2880360" indent="0">
              <a:buNone/>
              <a:defRPr sz="810"/>
            </a:lvl8pPr>
            <a:lvl9pPr marL="3291840" indent="0">
              <a:buNone/>
              <a:defRPr sz="810"/>
            </a:lvl9pPr>
          </a:lstStyle>
          <a:p>
            <a:pPr lvl="0"/>
            <a:r>
              <a:rPr lang="en-US"/>
              <a:t>Click to edit Master text styles</a:t>
            </a:r>
          </a:p>
        </p:txBody>
      </p:sp>
      <p:sp>
        <p:nvSpPr>
          <p:cNvPr id="5" name="Date Placeholder 4"/>
          <p:cNvSpPr>
            <a:spLocks noGrp="1"/>
          </p:cNvSpPr>
          <p:nvPr>
            <p:ph type="dt" sz="half" idx="10"/>
          </p:nvPr>
        </p:nvSpPr>
        <p:spPr>
          <a:xfrm>
            <a:off x="457200" y="5296960"/>
            <a:ext cx="2133600" cy="304271"/>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is-IS"/>
              <a:t>CS447</a:t>
            </a:r>
            <a:endParaRPr lang="en-US"/>
          </a:p>
        </p:txBody>
      </p:sp>
      <p:sp>
        <p:nvSpPr>
          <p:cNvPr id="7" name="Slide Number Placeholder 6"/>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5600700"/>
            <a:ext cx="9144000" cy="114300"/>
          </a:xfrm>
          <a:prstGeom prst="rect">
            <a:avLst/>
          </a:prstGeom>
          <a:solidFill>
            <a:srgbClr val="5639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20" dirty="0"/>
          </a:p>
        </p:txBody>
      </p:sp>
      <p:sp>
        <p:nvSpPr>
          <p:cNvPr id="7" name="Rectangle 6"/>
          <p:cNvSpPr/>
          <p:nvPr/>
        </p:nvSpPr>
        <p:spPr>
          <a:xfrm>
            <a:off x="0" y="0"/>
            <a:ext cx="9144000" cy="495300"/>
          </a:xfrm>
          <a:prstGeom prst="rect">
            <a:avLst/>
          </a:prstGeom>
          <a:solidFill>
            <a:srgbClr val="5639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20" dirty="0"/>
          </a:p>
        </p:txBody>
      </p:sp>
      <p:sp>
        <p:nvSpPr>
          <p:cNvPr id="2" name="Title Placeholder 1"/>
          <p:cNvSpPr>
            <a:spLocks noGrp="1"/>
          </p:cNvSpPr>
          <p:nvPr>
            <p:ph type="title"/>
          </p:nvPr>
        </p:nvSpPr>
        <p:spPr>
          <a:xfrm>
            <a:off x="152400" y="0"/>
            <a:ext cx="8991600" cy="4953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152400" y="495301"/>
            <a:ext cx="8991600" cy="480165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0" y="5296960"/>
            <a:ext cx="12192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tr-TR"/>
              <a:t>CS447</a:t>
            </a:r>
            <a:endParaRPr lang="en-US" dirty="0"/>
          </a:p>
        </p:txBody>
      </p:sp>
      <p:sp>
        <p:nvSpPr>
          <p:cNvPr id="6" name="Slide Number Placeholder 5"/>
          <p:cNvSpPr>
            <a:spLocks noGrp="1"/>
          </p:cNvSpPr>
          <p:nvPr>
            <p:ph type="sldNum" sz="quarter" idx="4"/>
          </p:nvPr>
        </p:nvSpPr>
        <p:spPr>
          <a:xfrm>
            <a:off x="8458200" y="5296960"/>
            <a:ext cx="6858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3552B95B-556F-44BD-91A5-D80C1B9E2BB3}" type="slidenum">
              <a:rPr lang="en-US" smtClean="0"/>
              <a:pPr/>
              <a:t>‹#›</a:t>
            </a:fld>
            <a:endParaRPr lang="en-US"/>
          </a:p>
        </p:txBody>
      </p:sp>
    </p:spTree>
    <p:extLst>
      <p:ext uri="{BB962C8B-B14F-4D97-AF65-F5344CB8AC3E}">
        <p14:creationId xmlns:p14="http://schemas.microsoft.com/office/powerpoint/2010/main" val="194475676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ransition/>
  <p:hf hdr="0" dt="0"/>
  <p:txStyles>
    <p:titleStyle>
      <a:lvl1pPr algn="l" defTabSz="822960" rtl="0" eaLnBrk="1" latinLnBrk="0" hangingPunct="1">
        <a:spcBef>
          <a:spcPct val="0"/>
        </a:spcBef>
        <a:buNone/>
        <a:defRPr sz="2800" b="1" kern="1200">
          <a:solidFill>
            <a:schemeClr val="bg1"/>
          </a:solidFill>
          <a:latin typeface="+mj-lt"/>
          <a:ea typeface="GulimChe" pitchFamily="49" charset="-127"/>
          <a:cs typeface="MoolBoran" pitchFamily="34" charset="0"/>
        </a:defRPr>
      </a:lvl1pPr>
    </p:titleStyle>
    <p:bodyStyle>
      <a:lvl1pPr marL="204312" indent="-204312" algn="l" defTabSz="822960" rtl="0" eaLnBrk="1" latinLnBrk="0" hangingPunct="1">
        <a:spcBef>
          <a:spcPts val="0"/>
        </a:spcBef>
        <a:buSzPct val="150000"/>
        <a:buFont typeface="Arial" pitchFamily="34" charset="0"/>
        <a:buChar char="•"/>
        <a:defRPr sz="2200" kern="1200">
          <a:solidFill>
            <a:schemeClr val="tx1"/>
          </a:solidFill>
          <a:latin typeface="+mn-lt"/>
          <a:ea typeface="+mn-ea"/>
          <a:cs typeface="+mn-cs"/>
        </a:defRPr>
      </a:lvl1pPr>
      <a:lvl2pPr marL="415767" indent="-207170" algn="l" defTabSz="822960" rtl="0" eaLnBrk="1" latinLnBrk="0" hangingPunct="1">
        <a:spcBef>
          <a:spcPts val="0"/>
        </a:spcBef>
        <a:buFont typeface="Courier New" pitchFamily="49" charset="0"/>
        <a:buChar char="o"/>
        <a:defRPr sz="2200" kern="1200">
          <a:solidFill>
            <a:schemeClr val="tx1"/>
          </a:solidFill>
          <a:latin typeface="+mn-lt"/>
          <a:ea typeface="+mn-ea"/>
          <a:cs typeface="+mn-cs"/>
        </a:defRPr>
      </a:lvl2pPr>
      <a:lvl3pPr marL="620078" indent="-205740" algn="l" defTabSz="822960" rtl="0" eaLnBrk="1" latinLnBrk="0" hangingPunct="1">
        <a:spcBef>
          <a:spcPts val="0"/>
        </a:spcBef>
        <a:buFont typeface="Wingdings" pitchFamily="2" charset="2"/>
        <a:buChar char="§"/>
        <a:defRPr sz="2200" kern="1200">
          <a:solidFill>
            <a:schemeClr val="tx1"/>
          </a:solidFill>
          <a:latin typeface="+mn-lt"/>
          <a:ea typeface="+mn-ea"/>
          <a:cs typeface="+mn-cs"/>
        </a:defRPr>
      </a:lvl3pPr>
      <a:lvl4pPr marL="821532" indent="-205740" algn="l" defTabSz="822960" rtl="0" eaLnBrk="1" latinLnBrk="0" hangingPunct="1">
        <a:spcBef>
          <a:spcPts val="0"/>
        </a:spcBef>
        <a:buFont typeface="Arial" pitchFamily="34" charset="0"/>
        <a:buChar char="–"/>
        <a:defRPr sz="2200" kern="1200">
          <a:solidFill>
            <a:schemeClr val="tx1"/>
          </a:solidFill>
          <a:latin typeface="+mn-lt"/>
          <a:ea typeface="+mn-ea"/>
          <a:cs typeface="+mn-cs"/>
        </a:defRPr>
      </a:lvl4pPr>
      <a:lvl5pPr marL="1028700" indent="-205740" algn="l" defTabSz="822960" rtl="0" eaLnBrk="1" latinLnBrk="0" hangingPunct="1">
        <a:spcBef>
          <a:spcPts val="0"/>
        </a:spcBef>
        <a:buFont typeface="Arial" pitchFamily="34" charset="0"/>
        <a:buChar char="»"/>
        <a:defRPr sz="2200" kern="1200">
          <a:solidFill>
            <a:schemeClr val="tx1"/>
          </a:solidFill>
          <a:latin typeface="+mn-lt"/>
          <a:ea typeface="+mn-ea"/>
          <a:cs typeface="+mn-cs"/>
        </a:defRPr>
      </a:lvl5pPr>
      <a:lvl6pPr marL="2263140" indent="-205740" algn="l" defTabSz="82296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674620" indent="-205740" algn="l" defTabSz="82296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086100" indent="-205740" algn="l" defTabSz="82296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497580" indent="-205740" algn="l" defTabSz="822960" rtl="0" eaLnBrk="1" latinLnBrk="0" hangingPunct="1">
        <a:spcBef>
          <a:spcPct val="200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822960" rtl="0" eaLnBrk="1" latinLnBrk="0" hangingPunct="1">
        <a:defRPr sz="1620" kern="1200">
          <a:solidFill>
            <a:schemeClr val="tx1"/>
          </a:solidFill>
          <a:latin typeface="+mn-lt"/>
          <a:ea typeface="+mn-ea"/>
          <a:cs typeface="+mn-cs"/>
        </a:defRPr>
      </a:lvl1pPr>
      <a:lvl2pPr marL="411480" algn="l" defTabSz="822960" rtl="0" eaLnBrk="1" latinLnBrk="0" hangingPunct="1">
        <a:defRPr sz="1620" kern="1200">
          <a:solidFill>
            <a:schemeClr val="tx1"/>
          </a:solidFill>
          <a:latin typeface="+mn-lt"/>
          <a:ea typeface="+mn-ea"/>
          <a:cs typeface="+mn-cs"/>
        </a:defRPr>
      </a:lvl2pPr>
      <a:lvl3pPr marL="822960" algn="l" defTabSz="822960" rtl="0" eaLnBrk="1" latinLnBrk="0" hangingPunct="1">
        <a:defRPr sz="1620" kern="1200">
          <a:solidFill>
            <a:schemeClr val="tx1"/>
          </a:solidFill>
          <a:latin typeface="+mn-lt"/>
          <a:ea typeface="+mn-ea"/>
          <a:cs typeface="+mn-cs"/>
        </a:defRPr>
      </a:lvl3pPr>
      <a:lvl4pPr marL="1234440" algn="l" defTabSz="822960" rtl="0" eaLnBrk="1" latinLnBrk="0" hangingPunct="1">
        <a:defRPr sz="1620" kern="1200">
          <a:solidFill>
            <a:schemeClr val="tx1"/>
          </a:solidFill>
          <a:latin typeface="+mn-lt"/>
          <a:ea typeface="+mn-ea"/>
          <a:cs typeface="+mn-cs"/>
        </a:defRPr>
      </a:lvl4pPr>
      <a:lvl5pPr marL="1645920" algn="l" defTabSz="822960" rtl="0" eaLnBrk="1" latinLnBrk="0" hangingPunct="1">
        <a:defRPr sz="1620" kern="1200">
          <a:solidFill>
            <a:schemeClr val="tx1"/>
          </a:solidFill>
          <a:latin typeface="+mn-lt"/>
          <a:ea typeface="+mn-ea"/>
          <a:cs typeface="+mn-cs"/>
        </a:defRPr>
      </a:lvl5pPr>
      <a:lvl6pPr marL="2057400" algn="l" defTabSz="822960" rtl="0" eaLnBrk="1" latinLnBrk="0" hangingPunct="1">
        <a:defRPr sz="1620" kern="1200">
          <a:solidFill>
            <a:schemeClr val="tx1"/>
          </a:solidFill>
          <a:latin typeface="+mn-lt"/>
          <a:ea typeface="+mn-ea"/>
          <a:cs typeface="+mn-cs"/>
        </a:defRPr>
      </a:lvl6pPr>
      <a:lvl7pPr marL="2468880" algn="l" defTabSz="822960" rtl="0" eaLnBrk="1" latinLnBrk="0" hangingPunct="1">
        <a:defRPr sz="1620" kern="1200">
          <a:solidFill>
            <a:schemeClr val="tx1"/>
          </a:solidFill>
          <a:latin typeface="+mn-lt"/>
          <a:ea typeface="+mn-ea"/>
          <a:cs typeface="+mn-cs"/>
        </a:defRPr>
      </a:lvl7pPr>
      <a:lvl8pPr marL="2880360" algn="l" defTabSz="822960" rtl="0" eaLnBrk="1" latinLnBrk="0" hangingPunct="1">
        <a:defRPr sz="1620" kern="1200">
          <a:solidFill>
            <a:schemeClr val="tx1"/>
          </a:solidFill>
          <a:latin typeface="+mn-lt"/>
          <a:ea typeface="+mn-ea"/>
          <a:cs typeface="+mn-cs"/>
        </a:defRPr>
      </a:lvl8pPr>
      <a:lvl9pPr marL="3291840" algn="l" defTabSz="822960" rtl="0" eaLnBrk="1" latinLnBrk="0" hangingPunct="1">
        <a:defRPr sz="16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501"/>
            <a:ext cx="8077200" cy="1225021"/>
          </a:xfrm>
        </p:spPr>
        <p:txBody>
          <a:bodyPr/>
          <a:lstStyle/>
          <a:p>
            <a:r>
              <a:rPr lang="en-US" dirty="0"/>
              <a:t>Shifting and </a:t>
            </a:r>
            <a:r>
              <a:rPr lang="en-US" dirty="0" err="1"/>
              <a:t>Bitsets</a:t>
            </a:r>
            <a:endParaRPr lang="en-US" sz="2400" b="1" dirty="0">
              <a:latin typeface="+mj-lt"/>
            </a:endParaRPr>
          </a:p>
        </p:txBody>
      </p:sp>
      <p:sp>
        <p:nvSpPr>
          <p:cNvPr id="3" name="Subtitle 2"/>
          <p:cNvSpPr>
            <a:spLocks noGrp="1"/>
          </p:cNvSpPr>
          <p:nvPr>
            <p:ph type="subTitle" idx="1"/>
          </p:nvPr>
        </p:nvSpPr>
        <p:spPr/>
        <p:txBody>
          <a:bodyPr/>
          <a:lstStyle/>
          <a:p>
            <a:r>
              <a:rPr lang="en-US" dirty="0"/>
              <a:t>CS 0447</a:t>
            </a:r>
          </a:p>
          <a:p>
            <a:r>
              <a:rPr lang="en-US" dirty="0"/>
              <a:t>Jarrett Billingsley</a:t>
            </a:r>
          </a:p>
        </p:txBody>
      </p:sp>
    </p:spTree>
    <p:extLst>
      <p:ext uri="{BB962C8B-B14F-4D97-AF65-F5344CB8AC3E}">
        <p14:creationId xmlns:p14="http://schemas.microsoft.com/office/powerpoint/2010/main" val="2337025084"/>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Signed numbers messing things up again</a:t>
            </a:r>
          </a:p>
        </p:txBody>
      </p:sp>
      <p:sp>
        <p:nvSpPr>
          <p:cNvPr id="3" name="Content Placeholder 2"/>
          <p:cNvSpPr>
            <a:spLocks noGrp="1"/>
          </p:cNvSpPr>
          <p:nvPr>
            <p:ph idx="1"/>
          </p:nvPr>
        </p:nvSpPr>
        <p:spPr>
          <a:xfrm>
            <a:off x="152400" y="495301"/>
            <a:ext cx="8763000" cy="457199"/>
          </a:xfrm>
        </p:spPr>
        <p:txBody>
          <a:bodyPr>
            <a:normAutofit/>
          </a:bodyPr>
          <a:lstStyle/>
          <a:p>
            <a:r>
              <a:rPr lang="en-US" dirty="0"/>
              <a:t>since they use the MSB as the sign bit, we have a problem.</a:t>
            </a:r>
            <a:endParaRPr lang="en-US" b="1" i="1" dirty="0"/>
          </a:p>
          <a:p>
            <a:endParaRPr lang="en-US" b="1" dirty="0"/>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10</a:t>
            </a:fld>
            <a:endParaRPr lang="en-US"/>
          </a:p>
        </p:txBody>
      </p:sp>
      <p:sp>
        <p:nvSpPr>
          <p:cNvPr id="7" name="TextBox 6"/>
          <p:cNvSpPr txBox="1"/>
          <p:nvPr/>
        </p:nvSpPr>
        <p:spPr>
          <a:xfrm>
            <a:off x="228600" y="1390333"/>
            <a:ext cx="3200400" cy="523220"/>
          </a:xfrm>
          <a:prstGeom prst="rect">
            <a:avLst/>
          </a:prstGeom>
          <a:noFill/>
        </p:spPr>
        <p:txBody>
          <a:bodyPr wrap="square" rtlCol="0">
            <a:spAutoFit/>
          </a:bodyPr>
          <a:lstStyle/>
          <a:p>
            <a:r>
              <a:rPr lang="en-US" sz="2800" b="1" dirty="0">
                <a:latin typeface="Consolas" charset="0"/>
                <a:ea typeface="Consolas" charset="0"/>
                <a:cs typeface="Consolas" charset="0"/>
              </a:rPr>
              <a:t>1 0 1 0 1 1 0 0</a:t>
            </a:r>
          </a:p>
        </p:txBody>
      </p:sp>
      <p:sp>
        <p:nvSpPr>
          <p:cNvPr id="10" name="TextBox 9"/>
          <p:cNvSpPr txBox="1"/>
          <p:nvPr/>
        </p:nvSpPr>
        <p:spPr>
          <a:xfrm>
            <a:off x="228600" y="1786975"/>
            <a:ext cx="3200400" cy="523220"/>
          </a:xfrm>
          <a:prstGeom prst="rect">
            <a:avLst/>
          </a:prstGeom>
          <a:noFill/>
        </p:spPr>
        <p:txBody>
          <a:bodyPr wrap="square" rtlCol="0">
            <a:spAutoFit/>
          </a:bodyPr>
          <a:lstStyle/>
          <a:p>
            <a:r>
              <a:rPr lang="en-US" sz="2800" b="1" dirty="0">
                <a:solidFill>
                  <a:srgbClr val="FF0000"/>
                </a:solidFill>
                <a:latin typeface="Consolas" charset="0"/>
                <a:ea typeface="Consolas" charset="0"/>
                <a:cs typeface="Consolas" charset="0"/>
              </a:rPr>
              <a:t>0 </a:t>
            </a:r>
            <a:r>
              <a:rPr lang="en-US" sz="2800" b="1" dirty="0">
                <a:latin typeface="Consolas" charset="0"/>
                <a:ea typeface="Consolas" charset="0"/>
                <a:cs typeface="Consolas" charset="0"/>
              </a:rPr>
              <a:t>1 0 1 0 1 1 0</a:t>
            </a:r>
          </a:p>
        </p:txBody>
      </p:sp>
      <p:sp>
        <p:nvSpPr>
          <p:cNvPr id="11" name="TextBox 10"/>
          <p:cNvSpPr txBox="1"/>
          <p:nvPr/>
        </p:nvSpPr>
        <p:spPr>
          <a:xfrm>
            <a:off x="228600" y="2183617"/>
            <a:ext cx="3200400" cy="523220"/>
          </a:xfrm>
          <a:prstGeom prst="rect">
            <a:avLst/>
          </a:prstGeom>
          <a:noFill/>
        </p:spPr>
        <p:txBody>
          <a:bodyPr wrap="square" rtlCol="0">
            <a:spAutoFit/>
          </a:bodyPr>
          <a:lstStyle/>
          <a:p>
            <a:r>
              <a:rPr lang="en-US" sz="2800" b="1" dirty="0">
                <a:solidFill>
                  <a:srgbClr val="FF0000"/>
                </a:solidFill>
                <a:latin typeface="Consolas" charset="0"/>
                <a:ea typeface="Consolas" charset="0"/>
                <a:cs typeface="Consolas" charset="0"/>
              </a:rPr>
              <a:t>0 0 </a:t>
            </a:r>
            <a:r>
              <a:rPr lang="en-US" sz="2800" b="1" dirty="0">
                <a:latin typeface="Consolas" charset="0"/>
                <a:ea typeface="Consolas" charset="0"/>
                <a:cs typeface="Consolas" charset="0"/>
              </a:rPr>
              <a:t>1 0 1 0 1 1</a:t>
            </a:r>
          </a:p>
        </p:txBody>
      </p:sp>
      <p:sp>
        <p:nvSpPr>
          <p:cNvPr id="21" name="TextBox 20"/>
          <p:cNvSpPr txBox="1"/>
          <p:nvPr/>
        </p:nvSpPr>
        <p:spPr>
          <a:xfrm>
            <a:off x="3352800" y="1385243"/>
            <a:ext cx="1274462" cy="523219"/>
          </a:xfrm>
          <a:prstGeom prst="rect">
            <a:avLst/>
          </a:prstGeom>
          <a:noFill/>
        </p:spPr>
        <p:txBody>
          <a:bodyPr wrap="square" rtlCol="0">
            <a:spAutoFit/>
          </a:bodyPr>
          <a:lstStyle/>
          <a:p>
            <a:r>
              <a:rPr lang="en-US" sz="2800" b="1" dirty="0">
                <a:latin typeface="Consolas" charset="0"/>
                <a:ea typeface="Consolas" charset="0"/>
                <a:cs typeface="Consolas" charset="0"/>
              </a:rPr>
              <a:t>= 172</a:t>
            </a:r>
          </a:p>
        </p:txBody>
      </p:sp>
      <p:sp>
        <p:nvSpPr>
          <p:cNvPr id="22" name="TextBox 21"/>
          <p:cNvSpPr txBox="1"/>
          <p:nvPr/>
        </p:nvSpPr>
        <p:spPr>
          <a:xfrm>
            <a:off x="3352800" y="1781885"/>
            <a:ext cx="1274462" cy="523219"/>
          </a:xfrm>
          <a:prstGeom prst="rect">
            <a:avLst/>
          </a:prstGeom>
          <a:noFill/>
        </p:spPr>
        <p:txBody>
          <a:bodyPr wrap="square" rtlCol="0">
            <a:spAutoFit/>
          </a:bodyPr>
          <a:lstStyle/>
          <a:p>
            <a:r>
              <a:rPr lang="en-US" sz="2800" b="1" dirty="0">
                <a:solidFill>
                  <a:srgbClr val="00B050"/>
                </a:solidFill>
                <a:latin typeface="Consolas" charset="0"/>
                <a:ea typeface="Consolas" charset="0"/>
                <a:cs typeface="Consolas" charset="0"/>
              </a:rPr>
              <a:t>=  86</a:t>
            </a:r>
          </a:p>
        </p:txBody>
      </p:sp>
      <p:sp>
        <p:nvSpPr>
          <p:cNvPr id="23" name="TextBox 22"/>
          <p:cNvSpPr txBox="1"/>
          <p:nvPr/>
        </p:nvSpPr>
        <p:spPr>
          <a:xfrm>
            <a:off x="3352800" y="2178527"/>
            <a:ext cx="1274462" cy="523219"/>
          </a:xfrm>
          <a:prstGeom prst="rect">
            <a:avLst/>
          </a:prstGeom>
          <a:noFill/>
        </p:spPr>
        <p:txBody>
          <a:bodyPr wrap="square" rtlCol="0">
            <a:spAutoFit/>
          </a:bodyPr>
          <a:lstStyle/>
          <a:p>
            <a:r>
              <a:rPr lang="en-US" sz="2800" b="1" dirty="0">
                <a:solidFill>
                  <a:srgbClr val="00B050"/>
                </a:solidFill>
                <a:latin typeface="Consolas" charset="0"/>
                <a:ea typeface="Consolas" charset="0"/>
                <a:cs typeface="Consolas" charset="0"/>
              </a:rPr>
              <a:t>=  43</a:t>
            </a:r>
          </a:p>
        </p:txBody>
      </p:sp>
      <p:sp>
        <p:nvSpPr>
          <p:cNvPr id="26" name="TextBox 25"/>
          <p:cNvSpPr txBox="1"/>
          <p:nvPr/>
        </p:nvSpPr>
        <p:spPr>
          <a:xfrm>
            <a:off x="4800600" y="1385243"/>
            <a:ext cx="1274462" cy="523219"/>
          </a:xfrm>
          <a:prstGeom prst="rect">
            <a:avLst/>
          </a:prstGeom>
          <a:noFill/>
        </p:spPr>
        <p:txBody>
          <a:bodyPr wrap="square" rtlCol="0">
            <a:spAutoFit/>
          </a:bodyPr>
          <a:lstStyle/>
          <a:p>
            <a:r>
              <a:rPr lang="en-US" sz="2800" b="1" dirty="0">
                <a:latin typeface="Consolas" charset="0"/>
                <a:ea typeface="Consolas" charset="0"/>
                <a:cs typeface="Consolas" charset="0"/>
              </a:rPr>
              <a:t>= -84</a:t>
            </a:r>
          </a:p>
        </p:txBody>
      </p:sp>
      <p:sp>
        <p:nvSpPr>
          <p:cNvPr id="27" name="TextBox 26"/>
          <p:cNvSpPr txBox="1"/>
          <p:nvPr/>
        </p:nvSpPr>
        <p:spPr>
          <a:xfrm>
            <a:off x="4800600" y="1781885"/>
            <a:ext cx="1274462" cy="523219"/>
          </a:xfrm>
          <a:prstGeom prst="rect">
            <a:avLst/>
          </a:prstGeom>
          <a:noFill/>
        </p:spPr>
        <p:txBody>
          <a:bodyPr wrap="square" rtlCol="0">
            <a:spAutoFit/>
          </a:bodyPr>
          <a:lstStyle/>
          <a:p>
            <a:r>
              <a:rPr lang="en-US" sz="2800" b="1" dirty="0">
                <a:solidFill>
                  <a:srgbClr val="FF0000"/>
                </a:solidFill>
                <a:latin typeface="Consolas" charset="0"/>
                <a:ea typeface="Consolas" charset="0"/>
                <a:cs typeface="Consolas" charset="0"/>
              </a:rPr>
              <a:t>=  86</a:t>
            </a:r>
          </a:p>
        </p:txBody>
      </p:sp>
      <p:sp>
        <p:nvSpPr>
          <p:cNvPr id="28" name="TextBox 27"/>
          <p:cNvSpPr txBox="1"/>
          <p:nvPr/>
        </p:nvSpPr>
        <p:spPr>
          <a:xfrm>
            <a:off x="4800600" y="2178527"/>
            <a:ext cx="1274462" cy="523219"/>
          </a:xfrm>
          <a:prstGeom prst="rect">
            <a:avLst/>
          </a:prstGeom>
          <a:noFill/>
        </p:spPr>
        <p:txBody>
          <a:bodyPr wrap="square" rtlCol="0">
            <a:spAutoFit/>
          </a:bodyPr>
          <a:lstStyle/>
          <a:p>
            <a:r>
              <a:rPr lang="en-US" sz="2800" b="1" dirty="0">
                <a:solidFill>
                  <a:srgbClr val="FF0000"/>
                </a:solidFill>
                <a:latin typeface="Consolas" charset="0"/>
                <a:ea typeface="Consolas" charset="0"/>
                <a:cs typeface="Consolas" charset="0"/>
              </a:rPr>
              <a:t>=  43</a:t>
            </a:r>
          </a:p>
        </p:txBody>
      </p:sp>
      <p:sp>
        <p:nvSpPr>
          <p:cNvPr id="38" name="TextBox 37"/>
          <p:cNvSpPr txBox="1"/>
          <p:nvPr/>
        </p:nvSpPr>
        <p:spPr>
          <a:xfrm>
            <a:off x="228600" y="3522196"/>
            <a:ext cx="3200400" cy="523220"/>
          </a:xfrm>
          <a:prstGeom prst="rect">
            <a:avLst/>
          </a:prstGeom>
          <a:noFill/>
        </p:spPr>
        <p:txBody>
          <a:bodyPr wrap="square" rtlCol="0">
            <a:spAutoFit/>
          </a:bodyPr>
          <a:lstStyle/>
          <a:p>
            <a:r>
              <a:rPr lang="en-US" sz="2800" b="1" dirty="0">
                <a:latin typeface="Consolas" charset="0"/>
                <a:ea typeface="Consolas" charset="0"/>
                <a:cs typeface="Consolas" charset="0"/>
              </a:rPr>
              <a:t>1 0 1 0 1 1 0 0</a:t>
            </a:r>
          </a:p>
        </p:txBody>
      </p:sp>
      <p:sp>
        <p:nvSpPr>
          <p:cNvPr id="39" name="TextBox 38"/>
          <p:cNvSpPr txBox="1"/>
          <p:nvPr/>
        </p:nvSpPr>
        <p:spPr>
          <a:xfrm>
            <a:off x="228600" y="3918838"/>
            <a:ext cx="3200400" cy="523220"/>
          </a:xfrm>
          <a:prstGeom prst="rect">
            <a:avLst/>
          </a:prstGeom>
          <a:noFill/>
        </p:spPr>
        <p:txBody>
          <a:bodyPr wrap="square" rtlCol="0">
            <a:spAutoFit/>
          </a:bodyPr>
          <a:lstStyle/>
          <a:p>
            <a:r>
              <a:rPr lang="en-US" sz="2800" b="1" dirty="0">
                <a:solidFill>
                  <a:srgbClr val="FF0000"/>
                </a:solidFill>
                <a:latin typeface="Consolas" charset="0"/>
                <a:ea typeface="Consolas" charset="0"/>
                <a:cs typeface="Consolas" charset="0"/>
              </a:rPr>
              <a:t>1 </a:t>
            </a:r>
            <a:r>
              <a:rPr lang="en-US" sz="2800" b="1" dirty="0">
                <a:latin typeface="Consolas" charset="0"/>
                <a:ea typeface="Consolas" charset="0"/>
                <a:cs typeface="Consolas" charset="0"/>
              </a:rPr>
              <a:t>1 0 1 0 1 1 0</a:t>
            </a:r>
          </a:p>
        </p:txBody>
      </p:sp>
      <p:sp>
        <p:nvSpPr>
          <p:cNvPr id="40" name="TextBox 39"/>
          <p:cNvSpPr txBox="1"/>
          <p:nvPr/>
        </p:nvSpPr>
        <p:spPr>
          <a:xfrm>
            <a:off x="228600" y="4315480"/>
            <a:ext cx="3200400" cy="523220"/>
          </a:xfrm>
          <a:prstGeom prst="rect">
            <a:avLst/>
          </a:prstGeom>
          <a:noFill/>
        </p:spPr>
        <p:txBody>
          <a:bodyPr wrap="square" rtlCol="0">
            <a:spAutoFit/>
          </a:bodyPr>
          <a:lstStyle/>
          <a:p>
            <a:r>
              <a:rPr lang="en-US" sz="2800" b="1" dirty="0">
                <a:solidFill>
                  <a:srgbClr val="FF0000"/>
                </a:solidFill>
                <a:latin typeface="Consolas" charset="0"/>
                <a:ea typeface="Consolas" charset="0"/>
                <a:cs typeface="Consolas" charset="0"/>
              </a:rPr>
              <a:t>1 1 </a:t>
            </a:r>
            <a:r>
              <a:rPr lang="en-US" sz="2800" b="1" dirty="0">
                <a:latin typeface="Consolas" charset="0"/>
                <a:ea typeface="Consolas" charset="0"/>
                <a:cs typeface="Consolas" charset="0"/>
              </a:rPr>
              <a:t>1 0 1 0 1 1</a:t>
            </a:r>
          </a:p>
        </p:txBody>
      </p:sp>
      <p:sp>
        <p:nvSpPr>
          <p:cNvPr id="44" name="TextBox 43"/>
          <p:cNvSpPr txBox="1"/>
          <p:nvPr/>
        </p:nvSpPr>
        <p:spPr>
          <a:xfrm>
            <a:off x="4800600" y="3517106"/>
            <a:ext cx="1274462" cy="523219"/>
          </a:xfrm>
          <a:prstGeom prst="rect">
            <a:avLst/>
          </a:prstGeom>
          <a:noFill/>
        </p:spPr>
        <p:txBody>
          <a:bodyPr wrap="square" rtlCol="0">
            <a:spAutoFit/>
          </a:bodyPr>
          <a:lstStyle/>
          <a:p>
            <a:r>
              <a:rPr lang="en-US" sz="2800" b="1" dirty="0">
                <a:latin typeface="Consolas" charset="0"/>
                <a:ea typeface="Consolas" charset="0"/>
                <a:cs typeface="Consolas" charset="0"/>
              </a:rPr>
              <a:t>= -84</a:t>
            </a:r>
          </a:p>
        </p:txBody>
      </p:sp>
      <p:sp>
        <p:nvSpPr>
          <p:cNvPr id="45" name="TextBox 44"/>
          <p:cNvSpPr txBox="1"/>
          <p:nvPr/>
        </p:nvSpPr>
        <p:spPr>
          <a:xfrm>
            <a:off x="4800600" y="3913748"/>
            <a:ext cx="1274462" cy="523219"/>
          </a:xfrm>
          <a:prstGeom prst="rect">
            <a:avLst/>
          </a:prstGeom>
          <a:noFill/>
        </p:spPr>
        <p:txBody>
          <a:bodyPr wrap="square" rtlCol="0">
            <a:spAutoFit/>
          </a:bodyPr>
          <a:lstStyle/>
          <a:p>
            <a:r>
              <a:rPr lang="en-US" sz="2800" b="1" dirty="0">
                <a:solidFill>
                  <a:srgbClr val="00B050"/>
                </a:solidFill>
                <a:latin typeface="Consolas" charset="0"/>
                <a:ea typeface="Consolas" charset="0"/>
                <a:cs typeface="Consolas" charset="0"/>
              </a:rPr>
              <a:t>= -42</a:t>
            </a:r>
          </a:p>
        </p:txBody>
      </p:sp>
      <p:sp>
        <p:nvSpPr>
          <p:cNvPr id="46" name="TextBox 45"/>
          <p:cNvSpPr txBox="1"/>
          <p:nvPr/>
        </p:nvSpPr>
        <p:spPr>
          <a:xfrm>
            <a:off x="4800600" y="4310390"/>
            <a:ext cx="1274462" cy="523219"/>
          </a:xfrm>
          <a:prstGeom prst="rect">
            <a:avLst/>
          </a:prstGeom>
          <a:noFill/>
        </p:spPr>
        <p:txBody>
          <a:bodyPr wrap="square" rtlCol="0">
            <a:spAutoFit/>
          </a:bodyPr>
          <a:lstStyle/>
          <a:p>
            <a:r>
              <a:rPr lang="en-US" sz="2800" b="1" dirty="0">
                <a:solidFill>
                  <a:srgbClr val="00B050"/>
                </a:solidFill>
                <a:latin typeface="Consolas" charset="0"/>
                <a:ea typeface="Consolas" charset="0"/>
                <a:cs typeface="Consolas" charset="0"/>
              </a:rPr>
              <a:t>= -21</a:t>
            </a:r>
          </a:p>
        </p:txBody>
      </p:sp>
      <p:sp>
        <p:nvSpPr>
          <p:cNvPr id="4" name="Rectangle 3"/>
          <p:cNvSpPr/>
          <p:nvPr/>
        </p:nvSpPr>
        <p:spPr>
          <a:xfrm>
            <a:off x="1243486" y="4833609"/>
            <a:ext cx="6809428" cy="430887"/>
          </a:xfrm>
          <a:prstGeom prst="rect">
            <a:avLst/>
          </a:prstGeom>
        </p:spPr>
        <p:txBody>
          <a:bodyPr wrap="none">
            <a:spAutoFit/>
          </a:bodyPr>
          <a:lstStyle/>
          <a:p>
            <a:pPr algn="ctr"/>
            <a:r>
              <a:rPr lang="en-US" sz="2200" dirty="0"/>
              <a:t>Java uses &gt;&gt;, MIPS uses </a:t>
            </a:r>
            <a:r>
              <a:rPr lang="en-US" sz="2200" b="1" dirty="0" err="1"/>
              <a:t>sra</a:t>
            </a:r>
            <a:r>
              <a:rPr lang="en-US" sz="2200" b="1" dirty="0"/>
              <a:t> </a:t>
            </a:r>
            <a:r>
              <a:rPr lang="en-US" sz="2200" dirty="0"/>
              <a:t>(</a:t>
            </a:r>
            <a:r>
              <a:rPr lang="en-US" sz="2200" b="1" dirty="0"/>
              <a:t>S</a:t>
            </a:r>
            <a:r>
              <a:rPr lang="en-US" sz="2200" dirty="0"/>
              <a:t>hift </a:t>
            </a:r>
            <a:r>
              <a:rPr lang="en-US" sz="2200" b="1" dirty="0"/>
              <a:t>R</a:t>
            </a:r>
            <a:r>
              <a:rPr lang="en-US" sz="2200" dirty="0"/>
              <a:t>ight </a:t>
            </a:r>
            <a:r>
              <a:rPr lang="en-US" sz="2200" b="1" dirty="0"/>
              <a:t>A</a:t>
            </a:r>
            <a:r>
              <a:rPr lang="en-US" sz="2200" dirty="0"/>
              <a:t>rithmetic)</a:t>
            </a:r>
            <a:endParaRPr lang="en-US" sz="2200" b="1" dirty="0"/>
          </a:p>
        </p:txBody>
      </p:sp>
      <p:sp>
        <p:nvSpPr>
          <p:cNvPr id="47" name="TextBox 46"/>
          <p:cNvSpPr txBox="1"/>
          <p:nvPr/>
        </p:nvSpPr>
        <p:spPr>
          <a:xfrm>
            <a:off x="240039" y="952500"/>
            <a:ext cx="3177522" cy="430887"/>
          </a:xfrm>
          <a:prstGeom prst="rect">
            <a:avLst/>
          </a:prstGeom>
          <a:noFill/>
        </p:spPr>
        <p:txBody>
          <a:bodyPr wrap="square" rtlCol="0">
            <a:spAutoFit/>
          </a:bodyPr>
          <a:lstStyle/>
          <a:p>
            <a:pPr algn="ctr"/>
            <a:r>
              <a:rPr lang="en-US" sz="2200" dirty="0"/>
              <a:t>if we shift this right</a:t>
            </a:r>
            <a:r>
              <a:rPr lang="mr-IN" sz="2200" dirty="0"/>
              <a:t>…</a:t>
            </a:r>
            <a:endParaRPr lang="en-US" sz="2200" dirty="0"/>
          </a:p>
        </p:txBody>
      </p:sp>
      <p:sp>
        <p:nvSpPr>
          <p:cNvPr id="49" name="TextBox 48"/>
          <p:cNvSpPr txBox="1"/>
          <p:nvPr/>
        </p:nvSpPr>
        <p:spPr>
          <a:xfrm>
            <a:off x="3320649" y="952500"/>
            <a:ext cx="1542998" cy="430887"/>
          </a:xfrm>
          <a:prstGeom prst="rect">
            <a:avLst/>
          </a:prstGeom>
          <a:noFill/>
        </p:spPr>
        <p:txBody>
          <a:bodyPr wrap="square" rtlCol="0">
            <a:spAutoFit/>
          </a:bodyPr>
          <a:lstStyle/>
          <a:p>
            <a:pPr algn="ctr"/>
            <a:r>
              <a:rPr lang="en-US" sz="2200" b="1" dirty="0"/>
              <a:t>Unsigned</a:t>
            </a:r>
          </a:p>
        </p:txBody>
      </p:sp>
      <p:sp>
        <p:nvSpPr>
          <p:cNvPr id="50" name="TextBox 49"/>
          <p:cNvSpPr txBox="1"/>
          <p:nvPr/>
        </p:nvSpPr>
        <p:spPr>
          <a:xfrm>
            <a:off x="4766733" y="952500"/>
            <a:ext cx="1542998" cy="430887"/>
          </a:xfrm>
          <a:prstGeom prst="rect">
            <a:avLst/>
          </a:prstGeom>
          <a:noFill/>
        </p:spPr>
        <p:txBody>
          <a:bodyPr wrap="square" rtlCol="0">
            <a:spAutoFit/>
          </a:bodyPr>
          <a:lstStyle/>
          <a:p>
            <a:pPr algn="ctr"/>
            <a:r>
              <a:rPr lang="en-US" sz="2200" b="1" dirty="0"/>
              <a:t>Signed</a:t>
            </a:r>
          </a:p>
        </p:txBody>
      </p:sp>
      <p:sp>
        <p:nvSpPr>
          <p:cNvPr id="51" name="TextBox 50"/>
          <p:cNvSpPr txBox="1"/>
          <p:nvPr/>
        </p:nvSpPr>
        <p:spPr>
          <a:xfrm>
            <a:off x="5943600" y="1818643"/>
            <a:ext cx="2764138" cy="769441"/>
          </a:xfrm>
          <a:prstGeom prst="rect">
            <a:avLst/>
          </a:prstGeom>
          <a:noFill/>
        </p:spPr>
        <p:txBody>
          <a:bodyPr wrap="square" rtlCol="0">
            <a:spAutoFit/>
          </a:bodyPr>
          <a:lstStyle/>
          <a:p>
            <a:pPr algn="ctr"/>
            <a:r>
              <a:rPr lang="en-US" sz="2200" dirty="0"/>
              <a:t>well that's a little unfortunate.</a:t>
            </a:r>
          </a:p>
        </p:txBody>
      </p:sp>
      <p:sp>
        <p:nvSpPr>
          <p:cNvPr id="52" name="TextBox 51"/>
          <p:cNvSpPr txBox="1"/>
          <p:nvPr/>
        </p:nvSpPr>
        <p:spPr>
          <a:xfrm>
            <a:off x="1320800" y="2732065"/>
            <a:ext cx="6426200" cy="769441"/>
          </a:xfrm>
          <a:prstGeom prst="rect">
            <a:avLst/>
          </a:prstGeom>
          <a:noFill/>
        </p:spPr>
        <p:txBody>
          <a:bodyPr wrap="square" rtlCol="0">
            <a:spAutoFit/>
          </a:bodyPr>
          <a:lstStyle/>
          <a:p>
            <a:pPr algn="ctr"/>
            <a:r>
              <a:rPr lang="en-US" sz="2200" b="1" dirty="0"/>
              <a:t>Arithmetic Right Shift</a:t>
            </a:r>
            <a:r>
              <a:rPr lang="en-US" sz="2200" dirty="0"/>
              <a:t> is used for signed numbers: it "smears" the sign bit into the top bits.</a:t>
            </a:r>
            <a:endParaRPr lang="en-US" sz="2200" b="1" dirty="0"/>
          </a:p>
        </p:txBody>
      </p:sp>
    </p:spTree>
    <p:extLst>
      <p:ext uri="{BB962C8B-B14F-4D97-AF65-F5344CB8AC3E}">
        <p14:creationId xmlns:p14="http://schemas.microsoft.com/office/powerpoint/2010/main" val="78230945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5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5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9"/>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6"/>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p:bldP spid="21" grpId="0"/>
      <p:bldP spid="22" grpId="0"/>
      <p:bldP spid="23" grpId="0"/>
      <p:bldP spid="26" grpId="0"/>
      <p:bldP spid="27" grpId="0"/>
      <p:bldP spid="28" grpId="0"/>
      <p:bldP spid="38" grpId="0"/>
      <p:bldP spid="39" grpId="0"/>
      <p:bldP spid="40" grpId="0"/>
      <p:bldP spid="44" grpId="0"/>
      <p:bldP spid="45" grpId="0"/>
      <p:bldP spid="46" grpId="0"/>
      <p:bldP spid="4" grpId="0"/>
      <p:bldP spid="47" grpId="0"/>
      <p:bldP spid="49" grpId="0"/>
      <p:bldP spid="50" grpId="0"/>
      <p:bldP spid="51" grpId="0"/>
      <p:bldP spid="5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 oh, they're fighting</a:t>
            </a:r>
          </a:p>
        </p:txBody>
      </p:sp>
      <p:sp>
        <p:nvSpPr>
          <p:cNvPr id="3" name="Content Placeholder 2"/>
          <p:cNvSpPr>
            <a:spLocks noGrp="1"/>
          </p:cNvSpPr>
          <p:nvPr>
            <p:ph idx="1"/>
          </p:nvPr>
        </p:nvSpPr>
        <p:spPr>
          <a:xfrm>
            <a:off x="152400" y="495301"/>
            <a:ext cx="8991600" cy="609599"/>
          </a:xfrm>
        </p:spPr>
        <p:txBody>
          <a:bodyPr/>
          <a:lstStyle/>
          <a:p>
            <a:r>
              <a:rPr lang="en-US" dirty="0"/>
              <a:t>let's look at the values we get as we divide and shift.</a:t>
            </a:r>
          </a:p>
        </p:txBody>
      </p:sp>
      <p:sp>
        <p:nvSpPr>
          <p:cNvPr id="4" name="Footer Placeholder 3"/>
          <p:cNvSpPr>
            <a:spLocks noGrp="1"/>
          </p:cNvSpPr>
          <p:nvPr>
            <p:ph type="ftr" sz="quarter" idx="11"/>
          </p:nvPr>
        </p:nvSpPr>
        <p:spPr/>
        <p:txBody>
          <a:bodyPr/>
          <a:lstStyle/>
          <a:p>
            <a:r>
              <a:rPr lang="is-IS"/>
              <a:t>CS447</a:t>
            </a:r>
            <a:endParaRPr lang="en-US"/>
          </a:p>
        </p:txBody>
      </p:sp>
      <p:sp>
        <p:nvSpPr>
          <p:cNvPr id="5" name="Slide Number Placeholder 4"/>
          <p:cNvSpPr>
            <a:spLocks noGrp="1"/>
          </p:cNvSpPr>
          <p:nvPr>
            <p:ph type="sldNum" sz="quarter" idx="12"/>
          </p:nvPr>
        </p:nvSpPr>
        <p:spPr/>
        <p:txBody>
          <a:bodyPr/>
          <a:lstStyle/>
          <a:p>
            <a:fld id="{3552B95B-556F-44BD-91A5-D80C1B9E2BB3}" type="slidenum">
              <a:rPr lang="en-US" smtClean="0"/>
              <a:pPr/>
              <a:t>11</a:t>
            </a:fld>
            <a:endParaRPr lang="en-US"/>
          </a:p>
        </p:txBody>
      </p:sp>
      <p:graphicFrame>
        <p:nvGraphicFramePr>
          <p:cNvPr id="6" name="Table 5"/>
          <p:cNvGraphicFramePr>
            <a:graphicFrameLocks noGrp="1"/>
          </p:cNvGraphicFramePr>
          <p:nvPr/>
        </p:nvGraphicFramePr>
        <p:xfrm>
          <a:off x="1264920" y="1033939"/>
          <a:ext cx="2011680" cy="457200"/>
        </p:xfrm>
        <a:graphic>
          <a:graphicData uri="http://schemas.openxmlformats.org/drawingml/2006/table">
            <a:tbl>
              <a:tblPr firstRow="1" bandRow="1">
                <a:tableStyleId>{21E4AEA4-8DFA-4A89-87EB-49C32662AFE0}</a:tableStyleId>
              </a:tblPr>
              <a:tblGrid>
                <a:gridCol w="2011680">
                  <a:extLst>
                    <a:ext uri="{9D8B030D-6E8A-4147-A177-3AD203B41FA5}">
                      <a16:colId xmlns:a16="http://schemas.microsoft.com/office/drawing/2014/main" val="20000"/>
                    </a:ext>
                  </a:extLst>
                </a:gridCol>
              </a:tblGrid>
              <a:tr h="370840">
                <a:tc>
                  <a:txBody>
                    <a:bodyPr/>
                    <a:lstStyle/>
                    <a:p>
                      <a:pPr algn="ctr"/>
                      <a:r>
                        <a:rPr lang="en-US" sz="2400" b="1" dirty="0">
                          <a:latin typeface="Consolas" panose="020B0609020204030204" pitchFamily="49" charset="0"/>
                          <a:cs typeface="Consolas" panose="020B0609020204030204" pitchFamily="49" charset="0"/>
                        </a:rPr>
                        <a:t>a</a:t>
                      </a:r>
                      <a:endParaRPr lang="en-US" sz="2800" b="1" dirty="0">
                        <a:latin typeface="Consolas" panose="020B0609020204030204" pitchFamily="49" charset="0"/>
                        <a:cs typeface="Consolas" panose="020B0609020204030204" pitchFamily="49" charset="0"/>
                      </a:endParaRPr>
                    </a:p>
                  </a:txBody>
                  <a:tcPr anchor="ctr"/>
                </a:tc>
                <a:extLst>
                  <a:ext uri="{0D108BD9-81ED-4DB2-BD59-A6C34878D82A}">
                    <a16:rowId xmlns:a16="http://schemas.microsoft.com/office/drawing/2014/main" val="10000"/>
                  </a:ext>
                </a:extLst>
              </a:tr>
            </a:tbl>
          </a:graphicData>
        </a:graphic>
      </p:graphicFrame>
      <p:graphicFrame>
        <p:nvGraphicFramePr>
          <p:cNvPr id="13" name="Table 12"/>
          <p:cNvGraphicFramePr>
            <a:graphicFrameLocks noGrp="1"/>
          </p:cNvGraphicFramePr>
          <p:nvPr/>
        </p:nvGraphicFramePr>
        <p:xfrm>
          <a:off x="1264920" y="1491139"/>
          <a:ext cx="2011680" cy="45720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32685">
                <a:tc>
                  <a:txBody>
                    <a:bodyPr/>
                    <a:lstStyle/>
                    <a:p>
                      <a:pPr algn="r"/>
                      <a:r>
                        <a:rPr lang="en-US" sz="2400" b="1" dirty="0">
                          <a:latin typeface="Consolas" charset="0"/>
                          <a:ea typeface="Consolas" charset="0"/>
                          <a:cs typeface="Consolas" charset="0"/>
                        </a:rPr>
                        <a:t>10110000</a:t>
                      </a:r>
                      <a:r>
                        <a:rPr lang="en-US" sz="2400" b="1" baseline="-25000" dirty="0">
                          <a:latin typeface="Consolas" charset="0"/>
                          <a:ea typeface="Consolas" charset="0"/>
                          <a:cs typeface="Consolas" charset="0"/>
                        </a:rPr>
                        <a:t>2</a:t>
                      </a:r>
                    </a:p>
                  </a:txBody>
                  <a:tcPr anchor="ctr"/>
                </a:tc>
                <a:extLst>
                  <a:ext uri="{0D108BD9-81ED-4DB2-BD59-A6C34878D82A}">
                    <a16:rowId xmlns:a16="http://schemas.microsoft.com/office/drawing/2014/main" val="10000"/>
                  </a:ext>
                </a:extLst>
              </a:tr>
            </a:tbl>
          </a:graphicData>
        </a:graphic>
      </p:graphicFrame>
      <p:graphicFrame>
        <p:nvGraphicFramePr>
          <p:cNvPr id="14" name="Table 13"/>
          <p:cNvGraphicFramePr>
            <a:graphicFrameLocks noGrp="1"/>
          </p:cNvGraphicFramePr>
          <p:nvPr/>
        </p:nvGraphicFramePr>
        <p:xfrm>
          <a:off x="3276601" y="1488495"/>
          <a:ext cx="1371600" cy="457200"/>
        </p:xfrm>
        <a:graphic>
          <a:graphicData uri="http://schemas.openxmlformats.org/drawingml/2006/table">
            <a:tbl>
              <a:tblPr bandRow="1">
                <a:tableStyleId>{21E4AEA4-8DFA-4A89-87EB-49C32662AFE0}</a:tableStyleId>
              </a:tblPr>
              <a:tblGrid>
                <a:gridCol w="1371600">
                  <a:extLst>
                    <a:ext uri="{9D8B030D-6E8A-4147-A177-3AD203B41FA5}">
                      <a16:colId xmlns:a16="http://schemas.microsoft.com/office/drawing/2014/main" val="20000"/>
                    </a:ext>
                  </a:extLst>
                </a:gridCol>
              </a:tblGrid>
              <a:tr h="334383">
                <a:tc>
                  <a:txBody>
                    <a:bodyPr/>
                    <a:lstStyle/>
                    <a:p>
                      <a:pPr algn="ctr"/>
                      <a:r>
                        <a:rPr lang="en-US" sz="2400" b="1" dirty="0">
                          <a:latin typeface="Consolas" panose="020B0609020204030204" pitchFamily="49" charset="0"/>
                          <a:cs typeface="Consolas" panose="020B0609020204030204" pitchFamily="49" charset="0"/>
                        </a:rPr>
                        <a:t>-80</a:t>
                      </a:r>
                      <a:r>
                        <a:rPr lang="en-US" sz="2400" b="1" baseline="-25000" dirty="0">
                          <a:latin typeface="Consolas" panose="020B0609020204030204" pitchFamily="49" charset="0"/>
                          <a:cs typeface="Consolas" panose="020B0609020204030204" pitchFamily="49" charset="0"/>
                        </a:rPr>
                        <a:t>10</a:t>
                      </a:r>
                    </a:p>
                  </a:txBody>
                  <a:tcPr anchor="ctr"/>
                </a:tc>
                <a:extLst>
                  <a:ext uri="{0D108BD9-81ED-4DB2-BD59-A6C34878D82A}">
                    <a16:rowId xmlns:a16="http://schemas.microsoft.com/office/drawing/2014/main" val="10000"/>
                  </a:ext>
                </a:extLst>
              </a:tr>
            </a:tbl>
          </a:graphicData>
        </a:graphic>
      </p:graphicFrame>
      <p:graphicFrame>
        <p:nvGraphicFramePr>
          <p:cNvPr id="19" name="Table 18"/>
          <p:cNvGraphicFramePr>
            <a:graphicFrameLocks noGrp="1"/>
          </p:cNvGraphicFramePr>
          <p:nvPr/>
        </p:nvGraphicFramePr>
        <p:xfrm>
          <a:off x="350520" y="1033939"/>
          <a:ext cx="914400" cy="457200"/>
        </p:xfrm>
        <a:graphic>
          <a:graphicData uri="http://schemas.openxmlformats.org/drawingml/2006/table">
            <a:tbl>
              <a:tblPr firstRow="1" bandRow="1">
                <a:tableStyleId>{21E4AEA4-8DFA-4A89-87EB-49C32662AFE0}</a:tableStyleId>
              </a:tblPr>
              <a:tblGrid>
                <a:gridCol w="914400">
                  <a:extLst>
                    <a:ext uri="{9D8B030D-6E8A-4147-A177-3AD203B41FA5}">
                      <a16:colId xmlns:a16="http://schemas.microsoft.com/office/drawing/2014/main" val="20000"/>
                    </a:ext>
                  </a:extLst>
                </a:gridCol>
              </a:tblGrid>
              <a:tr h="370840">
                <a:tc>
                  <a:txBody>
                    <a:bodyPr/>
                    <a:lstStyle/>
                    <a:p>
                      <a:pPr algn="ctr"/>
                      <a:r>
                        <a:rPr lang="en-US" sz="2400" i="1" dirty="0"/>
                        <a:t>n</a:t>
                      </a:r>
                    </a:p>
                  </a:txBody>
                  <a:tcPr anchor="ctr"/>
                </a:tc>
                <a:extLst>
                  <a:ext uri="{0D108BD9-81ED-4DB2-BD59-A6C34878D82A}">
                    <a16:rowId xmlns:a16="http://schemas.microsoft.com/office/drawing/2014/main" val="10000"/>
                  </a:ext>
                </a:extLst>
              </a:tr>
            </a:tbl>
          </a:graphicData>
        </a:graphic>
      </p:graphicFrame>
      <p:graphicFrame>
        <p:nvGraphicFramePr>
          <p:cNvPr id="20" name="Table 19"/>
          <p:cNvGraphicFramePr>
            <a:graphicFrameLocks noGrp="1"/>
          </p:cNvGraphicFramePr>
          <p:nvPr/>
        </p:nvGraphicFramePr>
        <p:xfrm>
          <a:off x="3276601" y="1033939"/>
          <a:ext cx="1371600" cy="45720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tblGrid>
              <a:tr h="370840">
                <a:tc>
                  <a:txBody>
                    <a:bodyPr/>
                    <a:lstStyle/>
                    <a:p>
                      <a:pPr algn="ctr"/>
                      <a:r>
                        <a:rPr lang="en-US" sz="2400" dirty="0">
                          <a:latin typeface="Consolas" panose="020B0609020204030204" pitchFamily="49" charset="0"/>
                          <a:cs typeface="Consolas" panose="020B0609020204030204" pitchFamily="49" charset="0"/>
                        </a:rPr>
                        <a:t>a &gt;&gt; n</a:t>
                      </a:r>
                      <a:endParaRPr lang="en-US" sz="2800" dirty="0">
                        <a:latin typeface="Consolas" panose="020B0609020204030204" pitchFamily="49" charset="0"/>
                        <a:cs typeface="Consolas" panose="020B0609020204030204" pitchFamily="49" charset="0"/>
                      </a:endParaRPr>
                    </a:p>
                  </a:txBody>
                  <a:tcPr anchor="ctr"/>
                </a:tc>
                <a:extLst>
                  <a:ext uri="{0D108BD9-81ED-4DB2-BD59-A6C34878D82A}">
                    <a16:rowId xmlns:a16="http://schemas.microsoft.com/office/drawing/2014/main" val="10000"/>
                  </a:ext>
                </a:extLst>
              </a:tr>
            </a:tbl>
          </a:graphicData>
        </a:graphic>
      </p:graphicFrame>
      <p:graphicFrame>
        <p:nvGraphicFramePr>
          <p:cNvPr id="21" name="Table 20"/>
          <p:cNvGraphicFramePr>
            <a:graphicFrameLocks noGrp="1"/>
          </p:cNvGraphicFramePr>
          <p:nvPr/>
        </p:nvGraphicFramePr>
        <p:xfrm>
          <a:off x="350520" y="1491139"/>
          <a:ext cx="914400" cy="457200"/>
        </p:xfrm>
        <a:graphic>
          <a:graphicData uri="http://schemas.openxmlformats.org/drawingml/2006/table">
            <a:tbl>
              <a:tblPr bandRow="1">
                <a:tableStyleId>{21E4AEA4-8DFA-4A89-87EB-49C32662AFE0}</a:tableStyleId>
              </a:tblPr>
              <a:tblGrid>
                <a:gridCol w="914400">
                  <a:extLst>
                    <a:ext uri="{9D8B030D-6E8A-4147-A177-3AD203B41FA5}">
                      <a16:colId xmlns:a16="http://schemas.microsoft.com/office/drawing/2014/main" val="20000"/>
                    </a:ext>
                  </a:extLst>
                </a:gridCol>
              </a:tblGrid>
              <a:tr h="332685">
                <a:tc>
                  <a:txBody>
                    <a:bodyPr/>
                    <a:lstStyle/>
                    <a:p>
                      <a:pPr algn="r"/>
                      <a:r>
                        <a:rPr lang="en-US" sz="2400" b="1" dirty="0">
                          <a:latin typeface="Consolas" charset="0"/>
                          <a:ea typeface="Consolas" charset="0"/>
                          <a:cs typeface="Consolas" charset="0"/>
                        </a:rPr>
                        <a:t>0</a:t>
                      </a:r>
                    </a:p>
                  </a:txBody>
                  <a:tcPr anchor="ctr"/>
                </a:tc>
                <a:extLst>
                  <a:ext uri="{0D108BD9-81ED-4DB2-BD59-A6C34878D82A}">
                    <a16:rowId xmlns:a16="http://schemas.microsoft.com/office/drawing/2014/main" val="10000"/>
                  </a:ext>
                </a:extLst>
              </a:tr>
            </a:tbl>
          </a:graphicData>
        </a:graphic>
      </p:graphicFrame>
      <p:graphicFrame>
        <p:nvGraphicFramePr>
          <p:cNvPr id="22" name="Table 21"/>
          <p:cNvGraphicFramePr>
            <a:graphicFrameLocks noGrp="1"/>
          </p:cNvGraphicFramePr>
          <p:nvPr/>
        </p:nvGraphicFramePr>
        <p:xfrm>
          <a:off x="4648201" y="1491139"/>
          <a:ext cx="1295399" cy="457200"/>
        </p:xfrm>
        <a:graphic>
          <a:graphicData uri="http://schemas.openxmlformats.org/drawingml/2006/table">
            <a:tbl>
              <a:tblPr bandRow="1">
                <a:tableStyleId>{21E4AEA4-8DFA-4A89-87EB-49C32662AFE0}</a:tableStyleId>
              </a:tblPr>
              <a:tblGrid>
                <a:gridCol w="1295399">
                  <a:extLst>
                    <a:ext uri="{9D8B030D-6E8A-4147-A177-3AD203B41FA5}">
                      <a16:colId xmlns:a16="http://schemas.microsoft.com/office/drawing/2014/main" val="20000"/>
                    </a:ext>
                  </a:extLst>
                </a:gridCol>
              </a:tblGrid>
              <a:tr h="241245">
                <a:tc>
                  <a:txBody>
                    <a:bodyPr/>
                    <a:lstStyle/>
                    <a:p>
                      <a:pPr algn="ctr"/>
                      <a:r>
                        <a:rPr lang="en-US" sz="2400" b="1" dirty="0">
                          <a:latin typeface="Consolas" panose="020B0609020204030204" pitchFamily="49" charset="0"/>
                          <a:cs typeface="Consolas" panose="020B0609020204030204" pitchFamily="49" charset="0"/>
                        </a:rPr>
                        <a:t>-80</a:t>
                      </a:r>
                      <a:r>
                        <a:rPr lang="en-US" sz="2400" b="1" baseline="-25000" dirty="0">
                          <a:latin typeface="Consolas" panose="020B0609020204030204" pitchFamily="49" charset="0"/>
                          <a:cs typeface="Consolas" panose="020B0609020204030204" pitchFamily="49" charset="0"/>
                        </a:rPr>
                        <a:t>10</a:t>
                      </a:r>
                      <a:endParaRPr lang="en-US" sz="2400" b="1" dirty="0">
                        <a:latin typeface="Consolas" panose="020B0609020204030204" pitchFamily="49" charset="0"/>
                        <a:cs typeface="Consolas" panose="020B0609020204030204" pitchFamily="49" charset="0"/>
                      </a:endParaRPr>
                    </a:p>
                  </a:txBody>
                  <a:tcPr anchor="ctr"/>
                </a:tc>
                <a:extLst>
                  <a:ext uri="{0D108BD9-81ED-4DB2-BD59-A6C34878D82A}">
                    <a16:rowId xmlns:a16="http://schemas.microsoft.com/office/drawing/2014/main" val="10000"/>
                  </a:ext>
                </a:extLst>
              </a:tr>
            </a:tbl>
          </a:graphicData>
        </a:graphic>
      </p:graphicFrame>
      <p:graphicFrame>
        <p:nvGraphicFramePr>
          <p:cNvPr id="23" name="Table 22"/>
          <p:cNvGraphicFramePr>
            <a:graphicFrameLocks noGrp="1"/>
          </p:cNvGraphicFramePr>
          <p:nvPr/>
        </p:nvGraphicFramePr>
        <p:xfrm>
          <a:off x="4648201" y="1033939"/>
          <a:ext cx="1295399" cy="457200"/>
        </p:xfrm>
        <a:graphic>
          <a:graphicData uri="http://schemas.openxmlformats.org/drawingml/2006/table">
            <a:tbl>
              <a:tblPr firstRow="1" bandRow="1">
                <a:tableStyleId>{21E4AEA4-8DFA-4A89-87EB-49C32662AFE0}</a:tableStyleId>
              </a:tblPr>
              <a:tblGrid>
                <a:gridCol w="1295399">
                  <a:extLst>
                    <a:ext uri="{9D8B030D-6E8A-4147-A177-3AD203B41FA5}">
                      <a16:colId xmlns:a16="http://schemas.microsoft.com/office/drawing/2014/main" val="20000"/>
                    </a:ext>
                  </a:extLst>
                </a:gridCol>
              </a:tblGrid>
              <a:tr h="370840">
                <a:tc>
                  <a:txBody>
                    <a:bodyPr/>
                    <a:lstStyle/>
                    <a:p>
                      <a:pPr algn="ctr"/>
                      <a:r>
                        <a:rPr lang="en-US" sz="2400" dirty="0">
                          <a:latin typeface="Consolas" panose="020B0609020204030204" pitchFamily="49" charset="0"/>
                          <a:cs typeface="Consolas" panose="020B0609020204030204" pitchFamily="49" charset="0"/>
                        </a:rPr>
                        <a:t>a / 2</a:t>
                      </a:r>
                      <a:r>
                        <a:rPr lang="en-US" sz="2400" i="1" baseline="30000" dirty="0">
                          <a:latin typeface="Consolas" panose="020B0609020204030204" pitchFamily="49" charset="0"/>
                          <a:cs typeface="Consolas" panose="020B0609020204030204" pitchFamily="49" charset="0"/>
                        </a:rPr>
                        <a:t>n</a:t>
                      </a:r>
                      <a:endParaRPr lang="en-US" sz="2800" i="1" dirty="0">
                        <a:latin typeface="Consolas" panose="020B0609020204030204" pitchFamily="49" charset="0"/>
                        <a:cs typeface="Consolas" panose="020B0609020204030204" pitchFamily="49" charset="0"/>
                      </a:endParaRPr>
                    </a:p>
                  </a:txBody>
                  <a:tcPr anchor="ctr"/>
                </a:tc>
                <a:extLst>
                  <a:ext uri="{0D108BD9-81ED-4DB2-BD59-A6C34878D82A}">
                    <a16:rowId xmlns:a16="http://schemas.microsoft.com/office/drawing/2014/main" val="10000"/>
                  </a:ext>
                </a:extLst>
              </a:tr>
            </a:tbl>
          </a:graphicData>
        </a:graphic>
      </p:graphicFrame>
      <p:graphicFrame>
        <p:nvGraphicFramePr>
          <p:cNvPr id="48" name="Table 47"/>
          <p:cNvGraphicFramePr>
            <a:graphicFrameLocks noGrp="1"/>
          </p:cNvGraphicFramePr>
          <p:nvPr/>
        </p:nvGraphicFramePr>
        <p:xfrm>
          <a:off x="1264920" y="1948339"/>
          <a:ext cx="2011680" cy="45720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32685">
                <a:tc>
                  <a:txBody>
                    <a:bodyPr/>
                    <a:lstStyle/>
                    <a:p>
                      <a:pPr algn="r"/>
                      <a:r>
                        <a:rPr lang="en-US" sz="2400" b="1" dirty="0">
                          <a:latin typeface="Consolas" charset="0"/>
                          <a:ea typeface="Consolas" charset="0"/>
                          <a:cs typeface="Consolas" charset="0"/>
                        </a:rPr>
                        <a:t>11011000</a:t>
                      </a:r>
                      <a:r>
                        <a:rPr lang="en-US" sz="2400" b="1" baseline="-25000" dirty="0">
                          <a:latin typeface="Consolas" charset="0"/>
                          <a:ea typeface="Consolas" charset="0"/>
                          <a:cs typeface="Consolas" charset="0"/>
                        </a:rPr>
                        <a:t>2</a:t>
                      </a:r>
                      <a:endParaRPr lang="en-US" sz="2400" b="1" dirty="0">
                        <a:latin typeface="Consolas" charset="0"/>
                        <a:ea typeface="Consolas" charset="0"/>
                        <a:cs typeface="Consolas" charset="0"/>
                      </a:endParaRPr>
                    </a:p>
                  </a:txBody>
                  <a:tcPr anchor="ctr"/>
                </a:tc>
                <a:extLst>
                  <a:ext uri="{0D108BD9-81ED-4DB2-BD59-A6C34878D82A}">
                    <a16:rowId xmlns:a16="http://schemas.microsoft.com/office/drawing/2014/main" val="10000"/>
                  </a:ext>
                </a:extLst>
              </a:tr>
            </a:tbl>
          </a:graphicData>
        </a:graphic>
      </p:graphicFrame>
      <p:graphicFrame>
        <p:nvGraphicFramePr>
          <p:cNvPr id="49" name="Table 48"/>
          <p:cNvGraphicFramePr>
            <a:graphicFrameLocks noGrp="1"/>
          </p:cNvGraphicFramePr>
          <p:nvPr/>
        </p:nvGraphicFramePr>
        <p:xfrm>
          <a:off x="3276601" y="1945695"/>
          <a:ext cx="1371600" cy="457200"/>
        </p:xfrm>
        <a:graphic>
          <a:graphicData uri="http://schemas.openxmlformats.org/drawingml/2006/table">
            <a:tbl>
              <a:tblPr bandRow="1">
                <a:tableStyleId>{21E4AEA4-8DFA-4A89-87EB-49C32662AFE0}</a:tableStyleId>
              </a:tblPr>
              <a:tblGrid>
                <a:gridCol w="1371600">
                  <a:extLst>
                    <a:ext uri="{9D8B030D-6E8A-4147-A177-3AD203B41FA5}">
                      <a16:colId xmlns:a16="http://schemas.microsoft.com/office/drawing/2014/main" val="20000"/>
                    </a:ext>
                  </a:extLst>
                </a:gridCol>
              </a:tblGrid>
              <a:tr h="334383">
                <a:tc>
                  <a:txBody>
                    <a:bodyPr/>
                    <a:lstStyle/>
                    <a:p>
                      <a:pPr algn="ctr"/>
                      <a:r>
                        <a:rPr lang="en-US" sz="2400" b="1" dirty="0">
                          <a:latin typeface="Consolas" panose="020B0609020204030204" pitchFamily="49" charset="0"/>
                          <a:cs typeface="Consolas" panose="020B0609020204030204" pitchFamily="49" charset="0"/>
                        </a:rPr>
                        <a:t>-40</a:t>
                      </a:r>
                      <a:r>
                        <a:rPr lang="en-US" sz="2400" b="1" baseline="-25000" dirty="0">
                          <a:latin typeface="Consolas" panose="020B0609020204030204" pitchFamily="49" charset="0"/>
                          <a:cs typeface="Consolas" panose="020B0609020204030204" pitchFamily="49" charset="0"/>
                        </a:rPr>
                        <a:t>10</a:t>
                      </a:r>
                      <a:endParaRPr lang="en-US" sz="2400" b="1" dirty="0">
                        <a:latin typeface="Consolas" panose="020B0609020204030204" pitchFamily="49" charset="0"/>
                        <a:cs typeface="Consolas" panose="020B0609020204030204" pitchFamily="49" charset="0"/>
                      </a:endParaRPr>
                    </a:p>
                  </a:txBody>
                  <a:tcPr anchor="ctr"/>
                </a:tc>
                <a:extLst>
                  <a:ext uri="{0D108BD9-81ED-4DB2-BD59-A6C34878D82A}">
                    <a16:rowId xmlns:a16="http://schemas.microsoft.com/office/drawing/2014/main" val="10000"/>
                  </a:ext>
                </a:extLst>
              </a:tr>
            </a:tbl>
          </a:graphicData>
        </a:graphic>
      </p:graphicFrame>
      <p:graphicFrame>
        <p:nvGraphicFramePr>
          <p:cNvPr id="50" name="Table 49"/>
          <p:cNvGraphicFramePr>
            <a:graphicFrameLocks noGrp="1"/>
          </p:cNvGraphicFramePr>
          <p:nvPr/>
        </p:nvGraphicFramePr>
        <p:xfrm>
          <a:off x="350520" y="1948339"/>
          <a:ext cx="914400" cy="457200"/>
        </p:xfrm>
        <a:graphic>
          <a:graphicData uri="http://schemas.openxmlformats.org/drawingml/2006/table">
            <a:tbl>
              <a:tblPr bandRow="1">
                <a:tableStyleId>{21E4AEA4-8DFA-4A89-87EB-49C32662AFE0}</a:tableStyleId>
              </a:tblPr>
              <a:tblGrid>
                <a:gridCol w="914400">
                  <a:extLst>
                    <a:ext uri="{9D8B030D-6E8A-4147-A177-3AD203B41FA5}">
                      <a16:colId xmlns:a16="http://schemas.microsoft.com/office/drawing/2014/main" val="20000"/>
                    </a:ext>
                  </a:extLst>
                </a:gridCol>
              </a:tblGrid>
              <a:tr h="332685">
                <a:tc>
                  <a:txBody>
                    <a:bodyPr/>
                    <a:lstStyle/>
                    <a:p>
                      <a:pPr algn="r"/>
                      <a:r>
                        <a:rPr lang="en-US" sz="2400" b="1" dirty="0">
                          <a:latin typeface="Consolas" charset="0"/>
                          <a:ea typeface="Consolas" charset="0"/>
                          <a:cs typeface="Consolas" charset="0"/>
                        </a:rPr>
                        <a:t>1</a:t>
                      </a:r>
                    </a:p>
                  </a:txBody>
                  <a:tcPr anchor="ctr"/>
                </a:tc>
                <a:extLst>
                  <a:ext uri="{0D108BD9-81ED-4DB2-BD59-A6C34878D82A}">
                    <a16:rowId xmlns:a16="http://schemas.microsoft.com/office/drawing/2014/main" val="10000"/>
                  </a:ext>
                </a:extLst>
              </a:tr>
            </a:tbl>
          </a:graphicData>
        </a:graphic>
      </p:graphicFrame>
      <p:graphicFrame>
        <p:nvGraphicFramePr>
          <p:cNvPr id="51" name="Table 50"/>
          <p:cNvGraphicFramePr>
            <a:graphicFrameLocks noGrp="1"/>
          </p:cNvGraphicFramePr>
          <p:nvPr/>
        </p:nvGraphicFramePr>
        <p:xfrm>
          <a:off x="4648201" y="1948339"/>
          <a:ext cx="1295399" cy="457200"/>
        </p:xfrm>
        <a:graphic>
          <a:graphicData uri="http://schemas.openxmlformats.org/drawingml/2006/table">
            <a:tbl>
              <a:tblPr bandRow="1">
                <a:tableStyleId>{21E4AEA4-8DFA-4A89-87EB-49C32662AFE0}</a:tableStyleId>
              </a:tblPr>
              <a:tblGrid>
                <a:gridCol w="1295399">
                  <a:extLst>
                    <a:ext uri="{9D8B030D-6E8A-4147-A177-3AD203B41FA5}">
                      <a16:colId xmlns:a16="http://schemas.microsoft.com/office/drawing/2014/main" val="20000"/>
                    </a:ext>
                  </a:extLst>
                </a:gridCol>
              </a:tblGrid>
              <a:tr h="241245">
                <a:tc>
                  <a:txBody>
                    <a:bodyPr/>
                    <a:lstStyle/>
                    <a:p>
                      <a:pPr algn="ctr"/>
                      <a:r>
                        <a:rPr lang="en-US" sz="2400" b="1" dirty="0">
                          <a:latin typeface="Consolas" panose="020B0609020204030204" pitchFamily="49" charset="0"/>
                          <a:cs typeface="Consolas" panose="020B0609020204030204" pitchFamily="49" charset="0"/>
                        </a:rPr>
                        <a:t>-40</a:t>
                      </a:r>
                      <a:r>
                        <a:rPr lang="en-US" sz="2400" b="1" baseline="-25000" dirty="0">
                          <a:latin typeface="Consolas" panose="020B0609020204030204" pitchFamily="49" charset="0"/>
                          <a:cs typeface="Consolas" panose="020B0609020204030204" pitchFamily="49" charset="0"/>
                        </a:rPr>
                        <a:t>10</a:t>
                      </a:r>
                      <a:endParaRPr lang="en-US" sz="2400" b="1" dirty="0">
                        <a:latin typeface="Consolas" panose="020B0609020204030204" pitchFamily="49" charset="0"/>
                        <a:cs typeface="Consolas" panose="020B0609020204030204" pitchFamily="49" charset="0"/>
                      </a:endParaRPr>
                    </a:p>
                  </a:txBody>
                  <a:tcPr anchor="ctr"/>
                </a:tc>
                <a:extLst>
                  <a:ext uri="{0D108BD9-81ED-4DB2-BD59-A6C34878D82A}">
                    <a16:rowId xmlns:a16="http://schemas.microsoft.com/office/drawing/2014/main" val="10000"/>
                  </a:ext>
                </a:extLst>
              </a:tr>
            </a:tbl>
          </a:graphicData>
        </a:graphic>
      </p:graphicFrame>
      <p:graphicFrame>
        <p:nvGraphicFramePr>
          <p:cNvPr id="56" name="Table 55"/>
          <p:cNvGraphicFramePr>
            <a:graphicFrameLocks noGrp="1"/>
          </p:cNvGraphicFramePr>
          <p:nvPr/>
        </p:nvGraphicFramePr>
        <p:xfrm>
          <a:off x="1264920" y="2410827"/>
          <a:ext cx="2011680" cy="45720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32685">
                <a:tc>
                  <a:txBody>
                    <a:bodyPr/>
                    <a:lstStyle/>
                    <a:p>
                      <a:pPr algn="r"/>
                      <a:r>
                        <a:rPr lang="en-US" sz="2400" b="1" dirty="0">
                          <a:latin typeface="Consolas" charset="0"/>
                          <a:ea typeface="Consolas" charset="0"/>
                          <a:cs typeface="Consolas" charset="0"/>
                        </a:rPr>
                        <a:t>11101100</a:t>
                      </a:r>
                      <a:r>
                        <a:rPr lang="en-US" sz="2400" b="1" baseline="-25000" dirty="0">
                          <a:latin typeface="Consolas" charset="0"/>
                          <a:ea typeface="Consolas" charset="0"/>
                          <a:cs typeface="Consolas" charset="0"/>
                        </a:rPr>
                        <a:t>2</a:t>
                      </a:r>
                      <a:endParaRPr lang="en-US" sz="2400" b="1" dirty="0">
                        <a:latin typeface="Consolas" charset="0"/>
                        <a:ea typeface="Consolas" charset="0"/>
                        <a:cs typeface="Consolas" charset="0"/>
                      </a:endParaRPr>
                    </a:p>
                  </a:txBody>
                  <a:tcPr anchor="ctr"/>
                </a:tc>
                <a:extLst>
                  <a:ext uri="{0D108BD9-81ED-4DB2-BD59-A6C34878D82A}">
                    <a16:rowId xmlns:a16="http://schemas.microsoft.com/office/drawing/2014/main" val="10000"/>
                  </a:ext>
                </a:extLst>
              </a:tr>
            </a:tbl>
          </a:graphicData>
        </a:graphic>
      </p:graphicFrame>
      <p:graphicFrame>
        <p:nvGraphicFramePr>
          <p:cNvPr id="57" name="Table 56"/>
          <p:cNvGraphicFramePr>
            <a:graphicFrameLocks noGrp="1"/>
          </p:cNvGraphicFramePr>
          <p:nvPr/>
        </p:nvGraphicFramePr>
        <p:xfrm>
          <a:off x="3276601" y="2408183"/>
          <a:ext cx="1371600" cy="457200"/>
        </p:xfrm>
        <a:graphic>
          <a:graphicData uri="http://schemas.openxmlformats.org/drawingml/2006/table">
            <a:tbl>
              <a:tblPr bandRow="1">
                <a:tableStyleId>{21E4AEA4-8DFA-4A89-87EB-49C32662AFE0}</a:tableStyleId>
              </a:tblPr>
              <a:tblGrid>
                <a:gridCol w="1371600">
                  <a:extLst>
                    <a:ext uri="{9D8B030D-6E8A-4147-A177-3AD203B41FA5}">
                      <a16:colId xmlns:a16="http://schemas.microsoft.com/office/drawing/2014/main" val="20000"/>
                    </a:ext>
                  </a:extLst>
                </a:gridCol>
              </a:tblGrid>
              <a:tr h="334383">
                <a:tc>
                  <a:txBody>
                    <a:bodyPr/>
                    <a:lstStyle/>
                    <a:p>
                      <a:pPr algn="ctr"/>
                      <a:r>
                        <a:rPr lang="en-US" sz="2400" b="1" dirty="0">
                          <a:latin typeface="Consolas" panose="020B0609020204030204" pitchFamily="49" charset="0"/>
                          <a:cs typeface="Consolas" panose="020B0609020204030204" pitchFamily="49" charset="0"/>
                        </a:rPr>
                        <a:t>-20</a:t>
                      </a:r>
                      <a:r>
                        <a:rPr lang="en-US" sz="2400" b="1" baseline="-25000" dirty="0">
                          <a:latin typeface="Consolas" panose="020B0609020204030204" pitchFamily="49" charset="0"/>
                          <a:cs typeface="Consolas" panose="020B0609020204030204" pitchFamily="49" charset="0"/>
                        </a:rPr>
                        <a:t>10</a:t>
                      </a:r>
                      <a:endParaRPr lang="en-US" sz="2400" b="1" dirty="0">
                        <a:latin typeface="Consolas" panose="020B0609020204030204" pitchFamily="49" charset="0"/>
                        <a:cs typeface="Consolas" panose="020B0609020204030204" pitchFamily="49" charset="0"/>
                      </a:endParaRPr>
                    </a:p>
                  </a:txBody>
                  <a:tcPr anchor="ctr"/>
                </a:tc>
                <a:extLst>
                  <a:ext uri="{0D108BD9-81ED-4DB2-BD59-A6C34878D82A}">
                    <a16:rowId xmlns:a16="http://schemas.microsoft.com/office/drawing/2014/main" val="10000"/>
                  </a:ext>
                </a:extLst>
              </a:tr>
            </a:tbl>
          </a:graphicData>
        </a:graphic>
      </p:graphicFrame>
      <p:graphicFrame>
        <p:nvGraphicFramePr>
          <p:cNvPr id="58" name="Table 57"/>
          <p:cNvGraphicFramePr>
            <a:graphicFrameLocks noGrp="1"/>
          </p:cNvGraphicFramePr>
          <p:nvPr/>
        </p:nvGraphicFramePr>
        <p:xfrm>
          <a:off x="350520" y="2410827"/>
          <a:ext cx="914400" cy="457200"/>
        </p:xfrm>
        <a:graphic>
          <a:graphicData uri="http://schemas.openxmlformats.org/drawingml/2006/table">
            <a:tbl>
              <a:tblPr bandRow="1">
                <a:tableStyleId>{21E4AEA4-8DFA-4A89-87EB-49C32662AFE0}</a:tableStyleId>
              </a:tblPr>
              <a:tblGrid>
                <a:gridCol w="914400">
                  <a:extLst>
                    <a:ext uri="{9D8B030D-6E8A-4147-A177-3AD203B41FA5}">
                      <a16:colId xmlns:a16="http://schemas.microsoft.com/office/drawing/2014/main" val="20000"/>
                    </a:ext>
                  </a:extLst>
                </a:gridCol>
              </a:tblGrid>
              <a:tr h="332685">
                <a:tc>
                  <a:txBody>
                    <a:bodyPr/>
                    <a:lstStyle/>
                    <a:p>
                      <a:pPr algn="r"/>
                      <a:r>
                        <a:rPr lang="en-US" sz="2400" b="1" dirty="0">
                          <a:latin typeface="Consolas" charset="0"/>
                          <a:ea typeface="Consolas" charset="0"/>
                          <a:cs typeface="Consolas" charset="0"/>
                        </a:rPr>
                        <a:t>2</a:t>
                      </a:r>
                    </a:p>
                  </a:txBody>
                  <a:tcPr anchor="ctr"/>
                </a:tc>
                <a:extLst>
                  <a:ext uri="{0D108BD9-81ED-4DB2-BD59-A6C34878D82A}">
                    <a16:rowId xmlns:a16="http://schemas.microsoft.com/office/drawing/2014/main" val="10000"/>
                  </a:ext>
                </a:extLst>
              </a:tr>
            </a:tbl>
          </a:graphicData>
        </a:graphic>
      </p:graphicFrame>
      <p:graphicFrame>
        <p:nvGraphicFramePr>
          <p:cNvPr id="59" name="Table 58"/>
          <p:cNvGraphicFramePr>
            <a:graphicFrameLocks noGrp="1"/>
          </p:cNvGraphicFramePr>
          <p:nvPr/>
        </p:nvGraphicFramePr>
        <p:xfrm>
          <a:off x="4648201" y="2410827"/>
          <a:ext cx="1295399" cy="457200"/>
        </p:xfrm>
        <a:graphic>
          <a:graphicData uri="http://schemas.openxmlformats.org/drawingml/2006/table">
            <a:tbl>
              <a:tblPr bandRow="1">
                <a:tableStyleId>{21E4AEA4-8DFA-4A89-87EB-49C32662AFE0}</a:tableStyleId>
              </a:tblPr>
              <a:tblGrid>
                <a:gridCol w="1295399">
                  <a:extLst>
                    <a:ext uri="{9D8B030D-6E8A-4147-A177-3AD203B41FA5}">
                      <a16:colId xmlns:a16="http://schemas.microsoft.com/office/drawing/2014/main" val="20000"/>
                    </a:ext>
                  </a:extLst>
                </a:gridCol>
              </a:tblGrid>
              <a:tr h="241245">
                <a:tc>
                  <a:txBody>
                    <a:bodyPr/>
                    <a:lstStyle/>
                    <a:p>
                      <a:pPr algn="ctr"/>
                      <a:r>
                        <a:rPr lang="en-US" sz="2400" b="1" dirty="0">
                          <a:latin typeface="Consolas" panose="020B0609020204030204" pitchFamily="49" charset="0"/>
                          <a:cs typeface="Consolas" panose="020B0609020204030204" pitchFamily="49" charset="0"/>
                        </a:rPr>
                        <a:t>-20</a:t>
                      </a:r>
                      <a:r>
                        <a:rPr lang="en-US" sz="2400" b="1" baseline="-25000" dirty="0">
                          <a:latin typeface="Consolas" panose="020B0609020204030204" pitchFamily="49" charset="0"/>
                          <a:cs typeface="Consolas" panose="020B0609020204030204" pitchFamily="49" charset="0"/>
                        </a:rPr>
                        <a:t>10</a:t>
                      </a:r>
                      <a:endParaRPr lang="en-US" sz="2400" b="1" dirty="0">
                        <a:latin typeface="Consolas" panose="020B0609020204030204" pitchFamily="49" charset="0"/>
                        <a:cs typeface="Consolas" panose="020B0609020204030204" pitchFamily="49" charset="0"/>
                      </a:endParaRPr>
                    </a:p>
                  </a:txBody>
                  <a:tcPr anchor="ctr"/>
                </a:tc>
                <a:extLst>
                  <a:ext uri="{0D108BD9-81ED-4DB2-BD59-A6C34878D82A}">
                    <a16:rowId xmlns:a16="http://schemas.microsoft.com/office/drawing/2014/main" val="10000"/>
                  </a:ext>
                </a:extLst>
              </a:tr>
            </a:tbl>
          </a:graphicData>
        </a:graphic>
      </p:graphicFrame>
      <p:graphicFrame>
        <p:nvGraphicFramePr>
          <p:cNvPr id="60" name="Table 59"/>
          <p:cNvGraphicFramePr>
            <a:graphicFrameLocks noGrp="1"/>
          </p:cNvGraphicFramePr>
          <p:nvPr/>
        </p:nvGraphicFramePr>
        <p:xfrm>
          <a:off x="1264920" y="2873315"/>
          <a:ext cx="2011680" cy="45720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32685">
                <a:tc>
                  <a:txBody>
                    <a:bodyPr/>
                    <a:lstStyle/>
                    <a:p>
                      <a:pPr algn="r"/>
                      <a:r>
                        <a:rPr lang="en-US" sz="2400" b="1" dirty="0">
                          <a:latin typeface="Consolas" charset="0"/>
                          <a:ea typeface="Consolas" charset="0"/>
                          <a:cs typeface="Consolas" charset="0"/>
                        </a:rPr>
                        <a:t>11110110</a:t>
                      </a:r>
                      <a:r>
                        <a:rPr lang="en-US" sz="2400" b="1" baseline="-25000" dirty="0">
                          <a:latin typeface="Consolas" charset="0"/>
                          <a:ea typeface="Consolas" charset="0"/>
                          <a:cs typeface="Consolas" charset="0"/>
                        </a:rPr>
                        <a:t>2</a:t>
                      </a:r>
                      <a:endParaRPr lang="en-US" sz="2400" b="1" dirty="0">
                        <a:latin typeface="Consolas" charset="0"/>
                        <a:ea typeface="Consolas" charset="0"/>
                        <a:cs typeface="Consolas" charset="0"/>
                      </a:endParaRPr>
                    </a:p>
                  </a:txBody>
                  <a:tcPr anchor="ctr"/>
                </a:tc>
                <a:extLst>
                  <a:ext uri="{0D108BD9-81ED-4DB2-BD59-A6C34878D82A}">
                    <a16:rowId xmlns:a16="http://schemas.microsoft.com/office/drawing/2014/main" val="10000"/>
                  </a:ext>
                </a:extLst>
              </a:tr>
            </a:tbl>
          </a:graphicData>
        </a:graphic>
      </p:graphicFrame>
      <p:graphicFrame>
        <p:nvGraphicFramePr>
          <p:cNvPr id="61" name="Table 60"/>
          <p:cNvGraphicFramePr>
            <a:graphicFrameLocks noGrp="1"/>
          </p:cNvGraphicFramePr>
          <p:nvPr/>
        </p:nvGraphicFramePr>
        <p:xfrm>
          <a:off x="3276601" y="2870671"/>
          <a:ext cx="1371600" cy="457200"/>
        </p:xfrm>
        <a:graphic>
          <a:graphicData uri="http://schemas.openxmlformats.org/drawingml/2006/table">
            <a:tbl>
              <a:tblPr bandRow="1">
                <a:tableStyleId>{21E4AEA4-8DFA-4A89-87EB-49C32662AFE0}</a:tableStyleId>
              </a:tblPr>
              <a:tblGrid>
                <a:gridCol w="1371600">
                  <a:extLst>
                    <a:ext uri="{9D8B030D-6E8A-4147-A177-3AD203B41FA5}">
                      <a16:colId xmlns:a16="http://schemas.microsoft.com/office/drawing/2014/main" val="20000"/>
                    </a:ext>
                  </a:extLst>
                </a:gridCol>
              </a:tblGrid>
              <a:tr h="334383">
                <a:tc>
                  <a:txBody>
                    <a:bodyPr/>
                    <a:lstStyle/>
                    <a:p>
                      <a:pPr algn="ctr"/>
                      <a:r>
                        <a:rPr lang="en-US" sz="2400" b="1" dirty="0">
                          <a:latin typeface="Consolas" panose="020B0609020204030204" pitchFamily="49" charset="0"/>
                          <a:cs typeface="Consolas" panose="020B0609020204030204" pitchFamily="49" charset="0"/>
                        </a:rPr>
                        <a:t>-10</a:t>
                      </a:r>
                      <a:r>
                        <a:rPr lang="en-US" sz="2400" b="1" baseline="-25000" dirty="0">
                          <a:latin typeface="Consolas" panose="020B0609020204030204" pitchFamily="49" charset="0"/>
                          <a:cs typeface="Consolas" panose="020B0609020204030204" pitchFamily="49" charset="0"/>
                        </a:rPr>
                        <a:t>10</a:t>
                      </a:r>
                      <a:endParaRPr lang="en-US" sz="2400" b="1" dirty="0">
                        <a:latin typeface="Consolas" panose="020B0609020204030204" pitchFamily="49" charset="0"/>
                        <a:cs typeface="Consolas" panose="020B0609020204030204" pitchFamily="49" charset="0"/>
                      </a:endParaRPr>
                    </a:p>
                  </a:txBody>
                  <a:tcPr anchor="ctr"/>
                </a:tc>
                <a:extLst>
                  <a:ext uri="{0D108BD9-81ED-4DB2-BD59-A6C34878D82A}">
                    <a16:rowId xmlns:a16="http://schemas.microsoft.com/office/drawing/2014/main" val="10000"/>
                  </a:ext>
                </a:extLst>
              </a:tr>
            </a:tbl>
          </a:graphicData>
        </a:graphic>
      </p:graphicFrame>
      <p:graphicFrame>
        <p:nvGraphicFramePr>
          <p:cNvPr id="62" name="Table 61"/>
          <p:cNvGraphicFramePr>
            <a:graphicFrameLocks noGrp="1"/>
          </p:cNvGraphicFramePr>
          <p:nvPr/>
        </p:nvGraphicFramePr>
        <p:xfrm>
          <a:off x="350520" y="2873315"/>
          <a:ext cx="914400" cy="457200"/>
        </p:xfrm>
        <a:graphic>
          <a:graphicData uri="http://schemas.openxmlformats.org/drawingml/2006/table">
            <a:tbl>
              <a:tblPr bandRow="1">
                <a:tableStyleId>{21E4AEA4-8DFA-4A89-87EB-49C32662AFE0}</a:tableStyleId>
              </a:tblPr>
              <a:tblGrid>
                <a:gridCol w="914400">
                  <a:extLst>
                    <a:ext uri="{9D8B030D-6E8A-4147-A177-3AD203B41FA5}">
                      <a16:colId xmlns:a16="http://schemas.microsoft.com/office/drawing/2014/main" val="20000"/>
                    </a:ext>
                  </a:extLst>
                </a:gridCol>
              </a:tblGrid>
              <a:tr h="332685">
                <a:tc>
                  <a:txBody>
                    <a:bodyPr/>
                    <a:lstStyle/>
                    <a:p>
                      <a:pPr algn="r"/>
                      <a:r>
                        <a:rPr lang="en-US" sz="2400" b="1" dirty="0">
                          <a:latin typeface="Consolas" charset="0"/>
                          <a:ea typeface="Consolas" charset="0"/>
                          <a:cs typeface="Consolas" charset="0"/>
                        </a:rPr>
                        <a:t>3</a:t>
                      </a:r>
                    </a:p>
                  </a:txBody>
                  <a:tcPr anchor="ctr"/>
                </a:tc>
                <a:extLst>
                  <a:ext uri="{0D108BD9-81ED-4DB2-BD59-A6C34878D82A}">
                    <a16:rowId xmlns:a16="http://schemas.microsoft.com/office/drawing/2014/main" val="10000"/>
                  </a:ext>
                </a:extLst>
              </a:tr>
            </a:tbl>
          </a:graphicData>
        </a:graphic>
      </p:graphicFrame>
      <p:graphicFrame>
        <p:nvGraphicFramePr>
          <p:cNvPr id="63" name="Table 62"/>
          <p:cNvGraphicFramePr>
            <a:graphicFrameLocks noGrp="1"/>
          </p:cNvGraphicFramePr>
          <p:nvPr/>
        </p:nvGraphicFramePr>
        <p:xfrm>
          <a:off x="4648201" y="2873315"/>
          <a:ext cx="1295399" cy="457200"/>
        </p:xfrm>
        <a:graphic>
          <a:graphicData uri="http://schemas.openxmlformats.org/drawingml/2006/table">
            <a:tbl>
              <a:tblPr bandRow="1">
                <a:tableStyleId>{21E4AEA4-8DFA-4A89-87EB-49C32662AFE0}</a:tableStyleId>
              </a:tblPr>
              <a:tblGrid>
                <a:gridCol w="1295399">
                  <a:extLst>
                    <a:ext uri="{9D8B030D-6E8A-4147-A177-3AD203B41FA5}">
                      <a16:colId xmlns:a16="http://schemas.microsoft.com/office/drawing/2014/main" val="20000"/>
                    </a:ext>
                  </a:extLst>
                </a:gridCol>
              </a:tblGrid>
              <a:tr h="241245">
                <a:tc>
                  <a:txBody>
                    <a:bodyPr/>
                    <a:lstStyle/>
                    <a:p>
                      <a:pPr algn="ctr"/>
                      <a:r>
                        <a:rPr lang="en-US" sz="2400" b="1" dirty="0">
                          <a:latin typeface="Consolas" panose="020B0609020204030204" pitchFamily="49" charset="0"/>
                          <a:cs typeface="Consolas" panose="020B0609020204030204" pitchFamily="49" charset="0"/>
                        </a:rPr>
                        <a:t>-10</a:t>
                      </a:r>
                      <a:r>
                        <a:rPr lang="en-US" sz="2400" b="1" baseline="-25000" dirty="0">
                          <a:latin typeface="Consolas" panose="020B0609020204030204" pitchFamily="49" charset="0"/>
                          <a:cs typeface="Consolas" panose="020B0609020204030204" pitchFamily="49" charset="0"/>
                        </a:rPr>
                        <a:t>10</a:t>
                      </a:r>
                      <a:endParaRPr lang="en-US" sz="2400" b="1" dirty="0">
                        <a:latin typeface="Consolas" panose="020B0609020204030204" pitchFamily="49" charset="0"/>
                        <a:cs typeface="Consolas" panose="020B0609020204030204" pitchFamily="49" charset="0"/>
                      </a:endParaRPr>
                    </a:p>
                  </a:txBody>
                  <a:tcPr anchor="ctr"/>
                </a:tc>
                <a:extLst>
                  <a:ext uri="{0D108BD9-81ED-4DB2-BD59-A6C34878D82A}">
                    <a16:rowId xmlns:a16="http://schemas.microsoft.com/office/drawing/2014/main" val="10000"/>
                  </a:ext>
                </a:extLst>
              </a:tr>
            </a:tbl>
          </a:graphicData>
        </a:graphic>
      </p:graphicFrame>
      <p:graphicFrame>
        <p:nvGraphicFramePr>
          <p:cNvPr id="64" name="Table 63"/>
          <p:cNvGraphicFramePr>
            <a:graphicFrameLocks noGrp="1"/>
          </p:cNvGraphicFramePr>
          <p:nvPr/>
        </p:nvGraphicFramePr>
        <p:xfrm>
          <a:off x="1264920" y="3335803"/>
          <a:ext cx="2011680" cy="45720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32685">
                <a:tc>
                  <a:txBody>
                    <a:bodyPr/>
                    <a:lstStyle/>
                    <a:p>
                      <a:pPr algn="r"/>
                      <a:r>
                        <a:rPr lang="en-US" sz="2400" b="1" dirty="0">
                          <a:latin typeface="Consolas" charset="0"/>
                          <a:ea typeface="Consolas" charset="0"/>
                          <a:cs typeface="Consolas" charset="0"/>
                        </a:rPr>
                        <a:t>11111011</a:t>
                      </a:r>
                      <a:r>
                        <a:rPr lang="en-US" sz="2400" b="1" baseline="-25000" dirty="0">
                          <a:latin typeface="Consolas" charset="0"/>
                          <a:ea typeface="Consolas" charset="0"/>
                          <a:cs typeface="Consolas" charset="0"/>
                        </a:rPr>
                        <a:t>2</a:t>
                      </a:r>
                      <a:endParaRPr lang="en-US" sz="2400" b="1" dirty="0">
                        <a:latin typeface="Consolas" charset="0"/>
                        <a:ea typeface="Consolas" charset="0"/>
                        <a:cs typeface="Consolas" charset="0"/>
                      </a:endParaRPr>
                    </a:p>
                  </a:txBody>
                  <a:tcPr anchor="ctr"/>
                </a:tc>
                <a:extLst>
                  <a:ext uri="{0D108BD9-81ED-4DB2-BD59-A6C34878D82A}">
                    <a16:rowId xmlns:a16="http://schemas.microsoft.com/office/drawing/2014/main" val="10000"/>
                  </a:ext>
                </a:extLst>
              </a:tr>
            </a:tbl>
          </a:graphicData>
        </a:graphic>
      </p:graphicFrame>
      <p:graphicFrame>
        <p:nvGraphicFramePr>
          <p:cNvPr id="65" name="Table 64"/>
          <p:cNvGraphicFramePr>
            <a:graphicFrameLocks noGrp="1"/>
          </p:cNvGraphicFramePr>
          <p:nvPr/>
        </p:nvGraphicFramePr>
        <p:xfrm>
          <a:off x="3276601" y="3333159"/>
          <a:ext cx="1371600" cy="457200"/>
        </p:xfrm>
        <a:graphic>
          <a:graphicData uri="http://schemas.openxmlformats.org/drawingml/2006/table">
            <a:tbl>
              <a:tblPr bandRow="1">
                <a:tableStyleId>{21E4AEA4-8DFA-4A89-87EB-49C32662AFE0}</a:tableStyleId>
              </a:tblPr>
              <a:tblGrid>
                <a:gridCol w="1371600">
                  <a:extLst>
                    <a:ext uri="{9D8B030D-6E8A-4147-A177-3AD203B41FA5}">
                      <a16:colId xmlns:a16="http://schemas.microsoft.com/office/drawing/2014/main" val="20000"/>
                    </a:ext>
                  </a:extLst>
                </a:gridCol>
              </a:tblGrid>
              <a:tr h="334383">
                <a:tc>
                  <a:txBody>
                    <a:bodyPr/>
                    <a:lstStyle/>
                    <a:p>
                      <a:pPr algn="ctr"/>
                      <a:r>
                        <a:rPr lang="en-US" sz="2400" b="1" dirty="0">
                          <a:latin typeface="Consolas" panose="020B0609020204030204" pitchFamily="49" charset="0"/>
                          <a:cs typeface="Consolas" panose="020B0609020204030204" pitchFamily="49" charset="0"/>
                        </a:rPr>
                        <a:t>-5</a:t>
                      </a:r>
                      <a:r>
                        <a:rPr lang="en-US" sz="2400" b="1" baseline="-25000" dirty="0">
                          <a:latin typeface="Consolas" panose="020B0609020204030204" pitchFamily="49" charset="0"/>
                          <a:cs typeface="Consolas" panose="020B0609020204030204" pitchFamily="49" charset="0"/>
                        </a:rPr>
                        <a:t>10</a:t>
                      </a:r>
                      <a:endParaRPr lang="en-US" sz="2400" b="1" dirty="0">
                        <a:latin typeface="Consolas" panose="020B0609020204030204" pitchFamily="49" charset="0"/>
                        <a:cs typeface="Consolas" panose="020B0609020204030204" pitchFamily="49" charset="0"/>
                      </a:endParaRPr>
                    </a:p>
                  </a:txBody>
                  <a:tcPr anchor="ctr"/>
                </a:tc>
                <a:extLst>
                  <a:ext uri="{0D108BD9-81ED-4DB2-BD59-A6C34878D82A}">
                    <a16:rowId xmlns:a16="http://schemas.microsoft.com/office/drawing/2014/main" val="10000"/>
                  </a:ext>
                </a:extLst>
              </a:tr>
            </a:tbl>
          </a:graphicData>
        </a:graphic>
      </p:graphicFrame>
      <p:graphicFrame>
        <p:nvGraphicFramePr>
          <p:cNvPr id="66" name="Table 65"/>
          <p:cNvGraphicFramePr>
            <a:graphicFrameLocks noGrp="1"/>
          </p:cNvGraphicFramePr>
          <p:nvPr/>
        </p:nvGraphicFramePr>
        <p:xfrm>
          <a:off x="350520" y="3335803"/>
          <a:ext cx="914400" cy="457200"/>
        </p:xfrm>
        <a:graphic>
          <a:graphicData uri="http://schemas.openxmlformats.org/drawingml/2006/table">
            <a:tbl>
              <a:tblPr bandRow="1">
                <a:tableStyleId>{21E4AEA4-8DFA-4A89-87EB-49C32662AFE0}</a:tableStyleId>
              </a:tblPr>
              <a:tblGrid>
                <a:gridCol w="914400">
                  <a:extLst>
                    <a:ext uri="{9D8B030D-6E8A-4147-A177-3AD203B41FA5}">
                      <a16:colId xmlns:a16="http://schemas.microsoft.com/office/drawing/2014/main" val="20000"/>
                    </a:ext>
                  </a:extLst>
                </a:gridCol>
              </a:tblGrid>
              <a:tr h="332685">
                <a:tc>
                  <a:txBody>
                    <a:bodyPr/>
                    <a:lstStyle/>
                    <a:p>
                      <a:pPr algn="r"/>
                      <a:r>
                        <a:rPr lang="en-US" sz="2400" b="1" dirty="0">
                          <a:latin typeface="Consolas" charset="0"/>
                          <a:ea typeface="Consolas" charset="0"/>
                          <a:cs typeface="Consolas" charset="0"/>
                        </a:rPr>
                        <a:t>4</a:t>
                      </a:r>
                    </a:p>
                  </a:txBody>
                  <a:tcPr anchor="ctr"/>
                </a:tc>
                <a:extLst>
                  <a:ext uri="{0D108BD9-81ED-4DB2-BD59-A6C34878D82A}">
                    <a16:rowId xmlns:a16="http://schemas.microsoft.com/office/drawing/2014/main" val="10000"/>
                  </a:ext>
                </a:extLst>
              </a:tr>
            </a:tbl>
          </a:graphicData>
        </a:graphic>
      </p:graphicFrame>
      <p:graphicFrame>
        <p:nvGraphicFramePr>
          <p:cNvPr id="67" name="Table 66"/>
          <p:cNvGraphicFramePr>
            <a:graphicFrameLocks noGrp="1"/>
          </p:cNvGraphicFramePr>
          <p:nvPr/>
        </p:nvGraphicFramePr>
        <p:xfrm>
          <a:off x="4648201" y="3335803"/>
          <a:ext cx="1295399" cy="457200"/>
        </p:xfrm>
        <a:graphic>
          <a:graphicData uri="http://schemas.openxmlformats.org/drawingml/2006/table">
            <a:tbl>
              <a:tblPr bandRow="1">
                <a:tableStyleId>{21E4AEA4-8DFA-4A89-87EB-49C32662AFE0}</a:tableStyleId>
              </a:tblPr>
              <a:tblGrid>
                <a:gridCol w="1295399">
                  <a:extLst>
                    <a:ext uri="{9D8B030D-6E8A-4147-A177-3AD203B41FA5}">
                      <a16:colId xmlns:a16="http://schemas.microsoft.com/office/drawing/2014/main" val="20000"/>
                    </a:ext>
                  </a:extLst>
                </a:gridCol>
              </a:tblGrid>
              <a:tr h="241245">
                <a:tc>
                  <a:txBody>
                    <a:bodyPr/>
                    <a:lstStyle/>
                    <a:p>
                      <a:pPr algn="ctr"/>
                      <a:r>
                        <a:rPr lang="en-US" sz="2400" b="1" dirty="0">
                          <a:latin typeface="Consolas" panose="020B0609020204030204" pitchFamily="49" charset="0"/>
                          <a:cs typeface="Consolas" panose="020B0609020204030204" pitchFamily="49" charset="0"/>
                        </a:rPr>
                        <a:t>-5</a:t>
                      </a:r>
                      <a:r>
                        <a:rPr lang="en-US" sz="2400" b="1" baseline="-25000" dirty="0">
                          <a:latin typeface="Consolas" panose="020B0609020204030204" pitchFamily="49" charset="0"/>
                          <a:cs typeface="Consolas" panose="020B0609020204030204" pitchFamily="49" charset="0"/>
                        </a:rPr>
                        <a:t>10</a:t>
                      </a:r>
                      <a:endParaRPr lang="en-US" sz="2400" b="1" dirty="0">
                        <a:latin typeface="Consolas" panose="020B0609020204030204" pitchFamily="49" charset="0"/>
                        <a:cs typeface="Consolas" panose="020B0609020204030204" pitchFamily="49" charset="0"/>
                      </a:endParaRPr>
                    </a:p>
                  </a:txBody>
                  <a:tcPr anchor="ctr"/>
                </a:tc>
                <a:extLst>
                  <a:ext uri="{0D108BD9-81ED-4DB2-BD59-A6C34878D82A}">
                    <a16:rowId xmlns:a16="http://schemas.microsoft.com/office/drawing/2014/main" val="10000"/>
                  </a:ext>
                </a:extLst>
              </a:tr>
            </a:tbl>
          </a:graphicData>
        </a:graphic>
      </p:graphicFrame>
      <p:graphicFrame>
        <p:nvGraphicFramePr>
          <p:cNvPr id="68" name="Table 67"/>
          <p:cNvGraphicFramePr>
            <a:graphicFrameLocks noGrp="1"/>
          </p:cNvGraphicFramePr>
          <p:nvPr/>
        </p:nvGraphicFramePr>
        <p:xfrm>
          <a:off x="1264920" y="3798291"/>
          <a:ext cx="2011680" cy="45720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32685">
                <a:tc>
                  <a:txBody>
                    <a:bodyPr/>
                    <a:lstStyle/>
                    <a:p>
                      <a:pPr algn="r"/>
                      <a:r>
                        <a:rPr lang="en-US" sz="2400" b="1" dirty="0">
                          <a:latin typeface="Consolas" charset="0"/>
                          <a:ea typeface="Consolas" charset="0"/>
                          <a:cs typeface="Consolas" charset="0"/>
                        </a:rPr>
                        <a:t>11111101</a:t>
                      </a:r>
                      <a:r>
                        <a:rPr lang="en-US" sz="2400" b="1" baseline="-25000" dirty="0">
                          <a:latin typeface="Consolas" charset="0"/>
                          <a:ea typeface="Consolas" charset="0"/>
                          <a:cs typeface="Consolas" charset="0"/>
                        </a:rPr>
                        <a:t>2</a:t>
                      </a:r>
                      <a:endParaRPr lang="en-US" sz="2400" b="1" dirty="0">
                        <a:latin typeface="Consolas" charset="0"/>
                        <a:ea typeface="Consolas" charset="0"/>
                        <a:cs typeface="Consolas" charset="0"/>
                      </a:endParaRPr>
                    </a:p>
                  </a:txBody>
                  <a:tcPr anchor="ctr"/>
                </a:tc>
                <a:extLst>
                  <a:ext uri="{0D108BD9-81ED-4DB2-BD59-A6C34878D82A}">
                    <a16:rowId xmlns:a16="http://schemas.microsoft.com/office/drawing/2014/main" val="10000"/>
                  </a:ext>
                </a:extLst>
              </a:tr>
            </a:tbl>
          </a:graphicData>
        </a:graphic>
      </p:graphicFrame>
      <p:graphicFrame>
        <p:nvGraphicFramePr>
          <p:cNvPr id="69" name="Table 68"/>
          <p:cNvGraphicFramePr>
            <a:graphicFrameLocks noGrp="1"/>
          </p:cNvGraphicFramePr>
          <p:nvPr/>
        </p:nvGraphicFramePr>
        <p:xfrm>
          <a:off x="3276601" y="3795647"/>
          <a:ext cx="1371600" cy="457200"/>
        </p:xfrm>
        <a:graphic>
          <a:graphicData uri="http://schemas.openxmlformats.org/drawingml/2006/table">
            <a:tbl>
              <a:tblPr bandRow="1">
                <a:tableStyleId>{21E4AEA4-8DFA-4A89-87EB-49C32662AFE0}</a:tableStyleId>
              </a:tblPr>
              <a:tblGrid>
                <a:gridCol w="1371600">
                  <a:extLst>
                    <a:ext uri="{9D8B030D-6E8A-4147-A177-3AD203B41FA5}">
                      <a16:colId xmlns:a16="http://schemas.microsoft.com/office/drawing/2014/main" val="20000"/>
                    </a:ext>
                  </a:extLst>
                </a:gridCol>
              </a:tblGrid>
              <a:tr h="334383">
                <a:tc>
                  <a:txBody>
                    <a:bodyPr/>
                    <a:lstStyle/>
                    <a:p>
                      <a:pPr algn="ctr"/>
                      <a:r>
                        <a:rPr lang="en-US" sz="2400" b="1" dirty="0">
                          <a:solidFill>
                            <a:srgbClr val="FF0000"/>
                          </a:solidFill>
                          <a:latin typeface="Consolas" panose="020B0609020204030204" pitchFamily="49" charset="0"/>
                          <a:cs typeface="Consolas" panose="020B0609020204030204" pitchFamily="49" charset="0"/>
                        </a:rPr>
                        <a:t>-3</a:t>
                      </a:r>
                      <a:r>
                        <a:rPr lang="en-US" sz="2400" b="1" baseline="-25000" dirty="0">
                          <a:solidFill>
                            <a:srgbClr val="FF0000"/>
                          </a:solidFill>
                          <a:latin typeface="Consolas" panose="020B0609020204030204" pitchFamily="49" charset="0"/>
                          <a:cs typeface="Consolas" panose="020B0609020204030204" pitchFamily="49" charset="0"/>
                        </a:rPr>
                        <a:t>10</a:t>
                      </a:r>
                      <a:endParaRPr lang="en-US" sz="2400" b="1" dirty="0">
                        <a:solidFill>
                          <a:srgbClr val="FF0000"/>
                        </a:solidFill>
                        <a:latin typeface="Consolas" panose="020B0609020204030204" pitchFamily="49" charset="0"/>
                        <a:cs typeface="Consolas" panose="020B0609020204030204" pitchFamily="49" charset="0"/>
                      </a:endParaRPr>
                    </a:p>
                  </a:txBody>
                  <a:tcPr anchor="ctr"/>
                </a:tc>
                <a:extLst>
                  <a:ext uri="{0D108BD9-81ED-4DB2-BD59-A6C34878D82A}">
                    <a16:rowId xmlns:a16="http://schemas.microsoft.com/office/drawing/2014/main" val="10000"/>
                  </a:ext>
                </a:extLst>
              </a:tr>
            </a:tbl>
          </a:graphicData>
        </a:graphic>
      </p:graphicFrame>
      <p:graphicFrame>
        <p:nvGraphicFramePr>
          <p:cNvPr id="70" name="Table 69"/>
          <p:cNvGraphicFramePr>
            <a:graphicFrameLocks noGrp="1"/>
          </p:cNvGraphicFramePr>
          <p:nvPr/>
        </p:nvGraphicFramePr>
        <p:xfrm>
          <a:off x="350520" y="3798291"/>
          <a:ext cx="914400" cy="457200"/>
        </p:xfrm>
        <a:graphic>
          <a:graphicData uri="http://schemas.openxmlformats.org/drawingml/2006/table">
            <a:tbl>
              <a:tblPr bandRow="1">
                <a:tableStyleId>{21E4AEA4-8DFA-4A89-87EB-49C32662AFE0}</a:tableStyleId>
              </a:tblPr>
              <a:tblGrid>
                <a:gridCol w="914400">
                  <a:extLst>
                    <a:ext uri="{9D8B030D-6E8A-4147-A177-3AD203B41FA5}">
                      <a16:colId xmlns:a16="http://schemas.microsoft.com/office/drawing/2014/main" val="20000"/>
                    </a:ext>
                  </a:extLst>
                </a:gridCol>
              </a:tblGrid>
              <a:tr h="332685">
                <a:tc>
                  <a:txBody>
                    <a:bodyPr/>
                    <a:lstStyle/>
                    <a:p>
                      <a:pPr algn="r"/>
                      <a:r>
                        <a:rPr lang="en-US" sz="2400" b="1" dirty="0">
                          <a:latin typeface="Consolas" charset="0"/>
                          <a:ea typeface="Consolas" charset="0"/>
                          <a:cs typeface="Consolas" charset="0"/>
                        </a:rPr>
                        <a:t>5</a:t>
                      </a:r>
                    </a:p>
                  </a:txBody>
                  <a:tcPr anchor="ctr"/>
                </a:tc>
                <a:extLst>
                  <a:ext uri="{0D108BD9-81ED-4DB2-BD59-A6C34878D82A}">
                    <a16:rowId xmlns:a16="http://schemas.microsoft.com/office/drawing/2014/main" val="10000"/>
                  </a:ext>
                </a:extLst>
              </a:tr>
            </a:tbl>
          </a:graphicData>
        </a:graphic>
      </p:graphicFrame>
      <p:graphicFrame>
        <p:nvGraphicFramePr>
          <p:cNvPr id="71" name="Table 70"/>
          <p:cNvGraphicFramePr>
            <a:graphicFrameLocks noGrp="1"/>
          </p:cNvGraphicFramePr>
          <p:nvPr/>
        </p:nvGraphicFramePr>
        <p:xfrm>
          <a:off x="4648201" y="3798291"/>
          <a:ext cx="1295399" cy="457200"/>
        </p:xfrm>
        <a:graphic>
          <a:graphicData uri="http://schemas.openxmlformats.org/drawingml/2006/table">
            <a:tbl>
              <a:tblPr bandRow="1">
                <a:tableStyleId>{21E4AEA4-8DFA-4A89-87EB-49C32662AFE0}</a:tableStyleId>
              </a:tblPr>
              <a:tblGrid>
                <a:gridCol w="1295399">
                  <a:extLst>
                    <a:ext uri="{9D8B030D-6E8A-4147-A177-3AD203B41FA5}">
                      <a16:colId xmlns:a16="http://schemas.microsoft.com/office/drawing/2014/main" val="20000"/>
                    </a:ext>
                  </a:extLst>
                </a:gridCol>
              </a:tblGrid>
              <a:tr h="241245">
                <a:tc>
                  <a:txBody>
                    <a:bodyPr/>
                    <a:lstStyle/>
                    <a:p>
                      <a:pPr algn="ctr"/>
                      <a:r>
                        <a:rPr lang="en-US" sz="2400" b="1" dirty="0">
                          <a:solidFill>
                            <a:srgbClr val="FF0000"/>
                          </a:solidFill>
                          <a:latin typeface="Consolas" panose="020B0609020204030204" pitchFamily="49" charset="0"/>
                          <a:cs typeface="Consolas" panose="020B0609020204030204" pitchFamily="49" charset="0"/>
                        </a:rPr>
                        <a:t>-2</a:t>
                      </a:r>
                      <a:r>
                        <a:rPr lang="en-US" sz="2400" b="1" baseline="-25000" dirty="0">
                          <a:solidFill>
                            <a:srgbClr val="FF0000"/>
                          </a:solidFill>
                          <a:latin typeface="Consolas" panose="020B0609020204030204" pitchFamily="49" charset="0"/>
                          <a:cs typeface="Consolas" panose="020B0609020204030204" pitchFamily="49" charset="0"/>
                        </a:rPr>
                        <a:t>10</a:t>
                      </a:r>
                      <a:endParaRPr lang="en-US" sz="2400" b="1" dirty="0">
                        <a:solidFill>
                          <a:srgbClr val="FF0000"/>
                        </a:solidFill>
                        <a:latin typeface="Consolas" panose="020B0609020204030204" pitchFamily="49" charset="0"/>
                        <a:cs typeface="Consolas" panose="020B0609020204030204" pitchFamily="49" charset="0"/>
                      </a:endParaRPr>
                    </a:p>
                  </a:txBody>
                  <a:tcPr anchor="ctr"/>
                </a:tc>
                <a:extLst>
                  <a:ext uri="{0D108BD9-81ED-4DB2-BD59-A6C34878D82A}">
                    <a16:rowId xmlns:a16="http://schemas.microsoft.com/office/drawing/2014/main" val="10000"/>
                  </a:ext>
                </a:extLst>
              </a:tr>
            </a:tbl>
          </a:graphicData>
        </a:graphic>
      </p:graphicFrame>
      <p:graphicFrame>
        <p:nvGraphicFramePr>
          <p:cNvPr id="72" name="Table 71"/>
          <p:cNvGraphicFramePr>
            <a:graphicFrameLocks noGrp="1"/>
          </p:cNvGraphicFramePr>
          <p:nvPr/>
        </p:nvGraphicFramePr>
        <p:xfrm>
          <a:off x="1264920" y="4260779"/>
          <a:ext cx="2011680" cy="45720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32685">
                <a:tc>
                  <a:txBody>
                    <a:bodyPr/>
                    <a:lstStyle/>
                    <a:p>
                      <a:pPr algn="r"/>
                      <a:r>
                        <a:rPr lang="en-US" sz="2400" b="1" dirty="0">
                          <a:latin typeface="Consolas" charset="0"/>
                          <a:ea typeface="Consolas" charset="0"/>
                          <a:cs typeface="Consolas" charset="0"/>
                        </a:rPr>
                        <a:t>11111110</a:t>
                      </a:r>
                      <a:r>
                        <a:rPr lang="en-US" sz="2400" b="1" baseline="-25000" dirty="0">
                          <a:latin typeface="Consolas" charset="0"/>
                          <a:ea typeface="Consolas" charset="0"/>
                          <a:cs typeface="Consolas" charset="0"/>
                        </a:rPr>
                        <a:t>2</a:t>
                      </a:r>
                      <a:endParaRPr lang="en-US" sz="2400" b="1" dirty="0">
                        <a:latin typeface="Consolas" charset="0"/>
                        <a:ea typeface="Consolas" charset="0"/>
                        <a:cs typeface="Consolas" charset="0"/>
                      </a:endParaRPr>
                    </a:p>
                  </a:txBody>
                  <a:tcPr anchor="ctr"/>
                </a:tc>
                <a:extLst>
                  <a:ext uri="{0D108BD9-81ED-4DB2-BD59-A6C34878D82A}">
                    <a16:rowId xmlns:a16="http://schemas.microsoft.com/office/drawing/2014/main" val="10000"/>
                  </a:ext>
                </a:extLst>
              </a:tr>
            </a:tbl>
          </a:graphicData>
        </a:graphic>
      </p:graphicFrame>
      <p:graphicFrame>
        <p:nvGraphicFramePr>
          <p:cNvPr id="73" name="Table 72"/>
          <p:cNvGraphicFramePr>
            <a:graphicFrameLocks noGrp="1"/>
          </p:cNvGraphicFramePr>
          <p:nvPr/>
        </p:nvGraphicFramePr>
        <p:xfrm>
          <a:off x="3276601" y="4258135"/>
          <a:ext cx="1371600" cy="457200"/>
        </p:xfrm>
        <a:graphic>
          <a:graphicData uri="http://schemas.openxmlformats.org/drawingml/2006/table">
            <a:tbl>
              <a:tblPr bandRow="1">
                <a:tableStyleId>{21E4AEA4-8DFA-4A89-87EB-49C32662AFE0}</a:tableStyleId>
              </a:tblPr>
              <a:tblGrid>
                <a:gridCol w="1371600">
                  <a:extLst>
                    <a:ext uri="{9D8B030D-6E8A-4147-A177-3AD203B41FA5}">
                      <a16:colId xmlns:a16="http://schemas.microsoft.com/office/drawing/2014/main" val="20000"/>
                    </a:ext>
                  </a:extLst>
                </a:gridCol>
              </a:tblGrid>
              <a:tr h="334383">
                <a:tc>
                  <a:txBody>
                    <a:bodyPr/>
                    <a:lstStyle/>
                    <a:p>
                      <a:pPr algn="ctr"/>
                      <a:r>
                        <a:rPr lang="en-US" sz="2400" b="1" dirty="0">
                          <a:solidFill>
                            <a:srgbClr val="FF0000"/>
                          </a:solidFill>
                          <a:latin typeface="Consolas" panose="020B0609020204030204" pitchFamily="49" charset="0"/>
                          <a:cs typeface="Consolas" panose="020B0609020204030204" pitchFamily="49" charset="0"/>
                        </a:rPr>
                        <a:t>-2</a:t>
                      </a:r>
                      <a:r>
                        <a:rPr lang="en-US" sz="2400" b="1" baseline="-25000" dirty="0">
                          <a:solidFill>
                            <a:srgbClr val="FF0000"/>
                          </a:solidFill>
                          <a:latin typeface="Consolas" panose="020B0609020204030204" pitchFamily="49" charset="0"/>
                          <a:cs typeface="Consolas" panose="020B0609020204030204" pitchFamily="49" charset="0"/>
                        </a:rPr>
                        <a:t>10</a:t>
                      </a:r>
                      <a:endParaRPr lang="en-US" sz="2400" b="1" dirty="0">
                        <a:solidFill>
                          <a:srgbClr val="FF0000"/>
                        </a:solidFill>
                        <a:latin typeface="Consolas" panose="020B0609020204030204" pitchFamily="49" charset="0"/>
                        <a:cs typeface="Consolas" panose="020B0609020204030204" pitchFamily="49" charset="0"/>
                      </a:endParaRPr>
                    </a:p>
                  </a:txBody>
                  <a:tcPr anchor="ctr"/>
                </a:tc>
                <a:extLst>
                  <a:ext uri="{0D108BD9-81ED-4DB2-BD59-A6C34878D82A}">
                    <a16:rowId xmlns:a16="http://schemas.microsoft.com/office/drawing/2014/main" val="10000"/>
                  </a:ext>
                </a:extLst>
              </a:tr>
            </a:tbl>
          </a:graphicData>
        </a:graphic>
      </p:graphicFrame>
      <p:graphicFrame>
        <p:nvGraphicFramePr>
          <p:cNvPr id="74" name="Table 73"/>
          <p:cNvGraphicFramePr>
            <a:graphicFrameLocks noGrp="1"/>
          </p:cNvGraphicFramePr>
          <p:nvPr/>
        </p:nvGraphicFramePr>
        <p:xfrm>
          <a:off x="350520" y="4260779"/>
          <a:ext cx="914400" cy="457200"/>
        </p:xfrm>
        <a:graphic>
          <a:graphicData uri="http://schemas.openxmlformats.org/drawingml/2006/table">
            <a:tbl>
              <a:tblPr bandRow="1">
                <a:tableStyleId>{21E4AEA4-8DFA-4A89-87EB-49C32662AFE0}</a:tableStyleId>
              </a:tblPr>
              <a:tblGrid>
                <a:gridCol w="914400">
                  <a:extLst>
                    <a:ext uri="{9D8B030D-6E8A-4147-A177-3AD203B41FA5}">
                      <a16:colId xmlns:a16="http://schemas.microsoft.com/office/drawing/2014/main" val="20000"/>
                    </a:ext>
                  </a:extLst>
                </a:gridCol>
              </a:tblGrid>
              <a:tr h="332685">
                <a:tc>
                  <a:txBody>
                    <a:bodyPr/>
                    <a:lstStyle/>
                    <a:p>
                      <a:pPr algn="r"/>
                      <a:r>
                        <a:rPr lang="en-US" sz="2400" b="1" dirty="0">
                          <a:latin typeface="Consolas" charset="0"/>
                          <a:ea typeface="Consolas" charset="0"/>
                          <a:cs typeface="Consolas" charset="0"/>
                        </a:rPr>
                        <a:t>6</a:t>
                      </a:r>
                    </a:p>
                  </a:txBody>
                  <a:tcPr anchor="ctr"/>
                </a:tc>
                <a:extLst>
                  <a:ext uri="{0D108BD9-81ED-4DB2-BD59-A6C34878D82A}">
                    <a16:rowId xmlns:a16="http://schemas.microsoft.com/office/drawing/2014/main" val="10000"/>
                  </a:ext>
                </a:extLst>
              </a:tr>
            </a:tbl>
          </a:graphicData>
        </a:graphic>
      </p:graphicFrame>
      <p:graphicFrame>
        <p:nvGraphicFramePr>
          <p:cNvPr id="75" name="Table 74"/>
          <p:cNvGraphicFramePr>
            <a:graphicFrameLocks noGrp="1"/>
          </p:cNvGraphicFramePr>
          <p:nvPr/>
        </p:nvGraphicFramePr>
        <p:xfrm>
          <a:off x="4648201" y="4260779"/>
          <a:ext cx="1295399" cy="457200"/>
        </p:xfrm>
        <a:graphic>
          <a:graphicData uri="http://schemas.openxmlformats.org/drawingml/2006/table">
            <a:tbl>
              <a:tblPr bandRow="1">
                <a:tableStyleId>{21E4AEA4-8DFA-4A89-87EB-49C32662AFE0}</a:tableStyleId>
              </a:tblPr>
              <a:tblGrid>
                <a:gridCol w="1295399">
                  <a:extLst>
                    <a:ext uri="{9D8B030D-6E8A-4147-A177-3AD203B41FA5}">
                      <a16:colId xmlns:a16="http://schemas.microsoft.com/office/drawing/2014/main" val="20000"/>
                    </a:ext>
                  </a:extLst>
                </a:gridCol>
              </a:tblGrid>
              <a:tr h="241245">
                <a:tc>
                  <a:txBody>
                    <a:bodyPr/>
                    <a:lstStyle/>
                    <a:p>
                      <a:pPr algn="ctr"/>
                      <a:r>
                        <a:rPr lang="en-US" sz="2400" b="1" dirty="0">
                          <a:solidFill>
                            <a:srgbClr val="FF0000"/>
                          </a:solidFill>
                          <a:latin typeface="Consolas" panose="020B0609020204030204" pitchFamily="49" charset="0"/>
                          <a:cs typeface="Consolas" panose="020B0609020204030204" pitchFamily="49" charset="0"/>
                        </a:rPr>
                        <a:t>-1</a:t>
                      </a:r>
                      <a:r>
                        <a:rPr lang="en-US" sz="2400" b="1" baseline="-25000" dirty="0">
                          <a:solidFill>
                            <a:srgbClr val="FF0000"/>
                          </a:solidFill>
                          <a:latin typeface="Consolas" panose="020B0609020204030204" pitchFamily="49" charset="0"/>
                          <a:cs typeface="Consolas" panose="020B0609020204030204" pitchFamily="49" charset="0"/>
                        </a:rPr>
                        <a:t>10</a:t>
                      </a:r>
                      <a:endParaRPr lang="en-US" sz="2400" b="1" dirty="0">
                        <a:solidFill>
                          <a:srgbClr val="FF0000"/>
                        </a:solidFill>
                        <a:latin typeface="Consolas" panose="020B0609020204030204" pitchFamily="49" charset="0"/>
                        <a:cs typeface="Consolas" panose="020B0609020204030204" pitchFamily="49" charset="0"/>
                      </a:endParaRPr>
                    </a:p>
                  </a:txBody>
                  <a:tcPr anchor="ctr"/>
                </a:tc>
                <a:extLst>
                  <a:ext uri="{0D108BD9-81ED-4DB2-BD59-A6C34878D82A}">
                    <a16:rowId xmlns:a16="http://schemas.microsoft.com/office/drawing/2014/main" val="10000"/>
                  </a:ext>
                </a:extLst>
              </a:tr>
            </a:tbl>
          </a:graphicData>
        </a:graphic>
      </p:graphicFrame>
      <p:graphicFrame>
        <p:nvGraphicFramePr>
          <p:cNvPr id="76" name="Table 75"/>
          <p:cNvGraphicFramePr>
            <a:graphicFrameLocks noGrp="1"/>
          </p:cNvGraphicFramePr>
          <p:nvPr/>
        </p:nvGraphicFramePr>
        <p:xfrm>
          <a:off x="1264920" y="4723267"/>
          <a:ext cx="2011680" cy="45720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32685">
                <a:tc>
                  <a:txBody>
                    <a:bodyPr/>
                    <a:lstStyle/>
                    <a:p>
                      <a:pPr algn="r"/>
                      <a:r>
                        <a:rPr lang="en-US" sz="2400" b="1" dirty="0">
                          <a:latin typeface="Consolas" charset="0"/>
                          <a:ea typeface="Consolas" charset="0"/>
                          <a:cs typeface="Consolas" charset="0"/>
                        </a:rPr>
                        <a:t>11111111</a:t>
                      </a:r>
                      <a:r>
                        <a:rPr lang="en-US" sz="2400" b="1" baseline="-25000" dirty="0">
                          <a:latin typeface="Consolas" charset="0"/>
                          <a:ea typeface="Consolas" charset="0"/>
                          <a:cs typeface="Consolas" charset="0"/>
                        </a:rPr>
                        <a:t>2</a:t>
                      </a:r>
                      <a:endParaRPr lang="en-US" sz="2400" b="1" dirty="0">
                        <a:latin typeface="Consolas" charset="0"/>
                        <a:ea typeface="Consolas" charset="0"/>
                        <a:cs typeface="Consolas" charset="0"/>
                      </a:endParaRPr>
                    </a:p>
                  </a:txBody>
                  <a:tcPr anchor="ctr"/>
                </a:tc>
                <a:extLst>
                  <a:ext uri="{0D108BD9-81ED-4DB2-BD59-A6C34878D82A}">
                    <a16:rowId xmlns:a16="http://schemas.microsoft.com/office/drawing/2014/main" val="10000"/>
                  </a:ext>
                </a:extLst>
              </a:tr>
            </a:tbl>
          </a:graphicData>
        </a:graphic>
      </p:graphicFrame>
      <p:graphicFrame>
        <p:nvGraphicFramePr>
          <p:cNvPr id="77" name="Table 76"/>
          <p:cNvGraphicFramePr>
            <a:graphicFrameLocks noGrp="1"/>
          </p:cNvGraphicFramePr>
          <p:nvPr/>
        </p:nvGraphicFramePr>
        <p:xfrm>
          <a:off x="3276601" y="4720623"/>
          <a:ext cx="1371600" cy="457200"/>
        </p:xfrm>
        <a:graphic>
          <a:graphicData uri="http://schemas.openxmlformats.org/drawingml/2006/table">
            <a:tbl>
              <a:tblPr bandRow="1">
                <a:tableStyleId>{21E4AEA4-8DFA-4A89-87EB-49C32662AFE0}</a:tableStyleId>
              </a:tblPr>
              <a:tblGrid>
                <a:gridCol w="1371600">
                  <a:extLst>
                    <a:ext uri="{9D8B030D-6E8A-4147-A177-3AD203B41FA5}">
                      <a16:colId xmlns:a16="http://schemas.microsoft.com/office/drawing/2014/main" val="20000"/>
                    </a:ext>
                  </a:extLst>
                </a:gridCol>
              </a:tblGrid>
              <a:tr h="334383">
                <a:tc>
                  <a:txBody>
                    <a:bodyPr/>
                    <a:lstStyle/>
                    <a:p>
                      <a:pPr algn="ctr"/>
                      <a:r>
                        <a:rPr lang="en-US" sz="2400" b="1" dirty="0">
                          <a:solidFill>
                            <a:srgbClr val="FF0000"/>
                          </a:solidFill>
                          <a:latin typeface="Consolas" panose="020B0609020204030204" pitchFamily="49" charset="0"/>
                          <a:cs typeface="Consolas" panose="020B0609020204030204" pitchFamily="49" charset="0"/>
                        </a:rPr>
                        <a:t>-1</a:t>
                      </a:r>
                      <a:r>
                        <a:rPr lang="en-US" sz="2400" b="1" baseline="-25000" dirty="0">
                          <a:solidFill>
                            <a:srgbClr val="FF0000"/>
                          </a:solidFill>
                          <a:latin typeface="Consolas" panose="020B0609020204030204" pitchFamily="49" charset="0"/>
                          <a:cs typeface="Consolas" panose="020B0609020204030204" pitchFamily="49" charset="0"/>
                        </a:rPr>
                        <a:t>10</a:t>
                      </a:r>
                      <a:endParaRPr lang="en-US" sz="2400" b="1" dirty="0">
                        <a:solidFill>
                          <a:srgbClr val="FF0000"/>
                        </a:solidFill>
                        <a:latin typeface="Consolas" panose="020B0609020204030204" pitchFamily="49" charset="0"/>
                        <a:cs typeface="Consolas" panose="020B0609020204030204" pitchFamily="49" charset="0"/>
                      </a:endParaRPr>
                    </a:p>
                  </a:txBody>
                  <a:tcPr anchor="ctr"/>
                </a:tc>
                <a:extLst>
                  <a:ext uri="{0D108BD9-81ED-4DB2-BD59-A6C34878D82A}">
                    <a16:rowId xmlns:a16="http://schemas.microsoft.com/office/drawing/2014/main" val="10000"/>
                  </a:ext>
                </a:extLst>
              </a:tr>
            </a:tbl>
          </a:graphicData>
        </a:graphic>
      </p:graphicFrame>
      <p:graphicFrame>
        <p:nvGraphicFramePr>
          <p:cNvPr id="78" name="Table 77"/>
          <p:cNvGraphicFramePr>
            <a:graphicFrameLocks noGrp="1"/>
          </p:cNvGraphicFramePr>
          <p:nvPr/>
        </p:nvGraphicFramePr>
        <p:xfrm>
          <a:off x="350520" y="4723267"/>
          <a:ext cx="914400" cy="457200"/>
        </p:xfrm>
        <a:graphic>
          <a:graphicData uri="http://schemas.openxmlformats.org/drawingml/2006/table">
            <a:tbl>
              <a:tblPr bandRow="1">
                <a:tableStyleId>{21E4AEA4-8DFA-4A89-87EB-49C32662AFE0}</a:tableStyleId>
              </a:tblPr>
              <a:tblGrid>
                <a:gridCol w="914400">
                  <a:extLst>
                    <a:ext uri="{9D8B030D-6E8A-4147-A177-3AD203B41FA5}">
                      <a16:colId xmlns:a16="http://schemas.microsoft.com/office/drawing/2014/main" val="20000"/>
                    </a:ext>
                  </a:extLst>
                </a:gridCol>
              </a:tblGrid>
              <a:tr h="332685">
                <a:tc>
                  <a:txBody>
                    <a:bodyPr/>
                    <a:lstStyle/>
                    <a:p>
                      <a:pPr algn="r"/>
                      <a:r>
                        <a:rPr lang="en-US" sz="2400" b="1" dirty="0">
                          <a:latin typeface="Consolas" charset="0"/>
                          <a:ea typeface="Consolas" charset="0"/>
                          <a:cs typeface="Consolas" charset="0"/>
                        </a:rPr>
                        <a:t>7</a:t>
                      </a:r>
                    </a:p>
                  </a:txBody>
                  <a:tcPr anchor="ctr"/>
                </a:tc>
                <a:extLst>
                  <a:ext uri="{0D108BD9-81ED-4DB2-BD59-A6C34878D82A}">
                    <a16:rowId xmlns:a16="http://schemas.microsoft.com/office/drawing/2014/main" val="10000"/>
                  </a:ext>
                </a:extLst>
              </a:tr>
            </a:tbl>
          </a:graphicData>
        </a:graphic>
      </p:graphicFrame>
      <p:graphicFrame>
        <p:nvGraphicFramePr>
          <p:cNvPr id="79" name="Table 78"/>
          <p:cNvGraphicFramePr>
            <a:graphicFrameLocks noGrp="1"/>
          </p:cNvGraphicFramePr>
          <p:nvPr/>
        </p:nvGraphicFramePr>
        <p:xfrm>
          <a:off x="4648201" y="4723267"/>
          <a:ext cx="1295399" cy="457200"/>
        </p:xfrm>
        <a:graphic>
          <a:graphicData uri="http://schemas.openxmlformats.org/drawingml/2006/table">
            <a:tbl>
              <a:tblPr bandRow="1">
                <a:tableStyleId>{21E4AEA4-8DFA-4A89-87EB-49C32662AFE0}</a:tableStyleId>
              </a:tblPr>
              <a:tblGrid>
                <a:gridCol w="1295399">
                  <a:extLst>
                    <a:ext uri="{9D8B030D-6E8A-4147-A177-3AD203B41FA5}">
                      <a16:colId xmlns:a16="http://schemas.microsoft.com/office/drawing/2014/main" val="20000"/>
                    </a:ext>
                  </a:extLst>
                </a:gridCol>
              </a:tblGrid>
              <a:tr h="241245">
                <a:tc>
                  <a:txBody>
                    <a:bodyPr/>
                    <a:lstStyle/>
                    <a:p>
                      <a:pPr algn="ctr"/>
                      <a:r>
                        <a:rPr lang="en-US" sz="2400" b="1" dirty="0">
                          <a:solidFill>
                            <a:srgbClr val="FF0000"/>
                          </a:solidFill>
                          <a:latin typeface="Consolas" panose="020B0609020204030204" pitchFamily="49" charset="0"/>
                          <a:cs typeface="Consolas" panose="020B0609020204030204" pitchFamily="49" charset="0"/>
                        </a:rPr>
                        <a:t>0</a:t>
                      </a:r>
                      <a:r>
                        <a:rPr lang="en-US" sz="2400" b="1" baseline="-25000" dirty="0">
                          <a:solidFill>
                            <a:srgbClr val="FF0000"/>
                          </a:solidFill>
                          <a:latin typeface="Consolas" panose="020B0609020204030204" pitchFamily="49" charset="0"/>
                          <a:cs typeface="Consolas" panose="020B0609020204030204" pitchFamily="49" charset="0"/>
                        </a:rPr>
                        <a:t>10</a:t>
                      </a:r>
                      <a:endParaRPr lang="en-US" sz="2400" b="1" dirty="0">
                        <a:solidFill>
                          <a:srgbClr val="FF0000"/>
                        </a:solidFill>
                        <a:latin typeface="Consolas" panose="020B0609020204030204" pitchFamily="49" charset="0"/>
                        <a:cs typeface="Consolas" panose="020B0609020204030204" pitchFamily="49" charset="0"/>
                      </a:endParaRPr>
                    </a:p>
                  </a:txBody>
                  <a:tcPr anchor="ctr"/>
                </a:tc>
                <a:extLst>
                  <a:ext uri="{0D108BD9-81ED-4DB2-BD59-A6C34878D82A}">
                    <a16:rowId xmlns:a16="http://schemas.microsoft.com/office/drawing/2014/main" val="10000"/>
                  </a:ext>
                </a:extLst>
              </a:tr>
            </a:tbl>
          </a:graphicData>
        </a:graphic>
      </p:graphicFrame>
      <p:sp>
        <p:nvSpPr>
          <p:cNvPr id="80" name="TextBox 79"/>
          <p:cNvSpPr txBox="1"/>
          <p:nvPr/>
        </p:nvSpPr>
        <p:spPr>
          <a:xfrm>
            <a:off x="5943600" y="1790700"/>
            <a:ext cx="3200401" cy="430887"/>
          </a:xfrm>
          <a:prstGeom prst="rect">
            <a:avLst/>
          </a:prstGeom>
          <a:noFill/>
        </p:spPr>
        <p:txBody>
          <a:bodyPr wrap="square" rtlCol="0">
            <a:spAutoFit/>
          </a:bodyPr>
          <a:lstStyle/>
          <a:p>
            <a:pPr algn="ctr"/>
            <a:r>
              <a:rPr lang="en-US" sz="2200" dirty="0"/>
              <a:t>well that's a little weird.</a:t>
            </a:r>
          </a:p>
        </p:txBody>
      </p:sp>
      <p:sp>
        <p:nvSpPr>
          <p:cNvPr id="81" name="TextBox 80"/>
          <p:cNvSpPr txBox="1"/>
          <p:nvPr/>
        </p:nvSpPr>
        <p:spPr>
          <a:xfrm>
            <a:off x="5943601" y="2474827"/>
            <a:ext cx="3200400" cy="1446550"/>
          </a:xfrm>
          <a:prstGeom prst="rect">
            <a:avLst/>
          </a:prstGeom>
          <a:noFill/>
        </p:spPr>
        <p:txBody>
          <a:bodyPr wrap="square" rtlCol="0">
            <a:spAutoFit/>
          </a:bodyPr>
          <a:lstStyle/>
          <a:p>
            <a:pPr algn="ctr"/>
            <a:r>
              <a:rPr lang="en-US" sz="2200" dirty="0"/>
              <a:t>actually, this is </a:t>
            </a:r>
            <a:r>
              <a:rPr lang="en-US" sz="2200" i="1" dirty="0"/>
              <a:t>correct. </a:t>
            </a:r>
            <a:r>
              <a:rPr lang="en-US" sz="2200" dirty="0"/>
              <a:t>but </a:t>
            </a:r>
            <a:r>
              <a:rPr lang="en-US" sz="2200" b="1" dirty="0"/>
              <a:t>so is the way that integer division works. </a:t>
            </a:r>
            <a:r>
              <a:rPr lang="en-US" sz="2200" b="1" dirty="0">
                <a:solidFill>
                  <a:srgbClr val="FF0000"/>
                </a:solidFill>
              </a:rPr>
              <a:t>they're </a:t>
            </a:r>
            <a:r>
              <a:rPr lang="en-US" sz="2200" b="1" i="1" dirty="0">
                <a:solidFill>
                  <a:srgbClr val="FF0000"/>
                </a:solidFill>
              </a:rPr>
              <a:t>both</a:t>
            </a:r>
            <a:r>
              <a:rPr lang="en-US" sz="2200" b="1" dirty="0">
                <a:solidFill>
                  <a:srgbClr val="FF0000"/>
                </a:solidFill>
              </a:rPr>
              <a:t> right.</a:t>
            </a:r>
          </a:p>
        </p:txBody>
      </p:sp>
      <p:sp>
        <p:nvSpPr>
          <p:cNvPr id="44" name="TextBox 43">
            <a:extLst>
              <a:ext uri="{FF2B5EF4-FFF2-40B4-BE49-F238E27FC236}">
                <a16:creationId xmlns:a16="http://schemas.microsoft.com/office/drawing/2014/main" id="{8F501DC1-1E61-7645-83BA-19BE7787E8B5}"/>
              </a:ext>
            </a:extLst>
          </p:cNvPr>
          <p:cNvSpPr txBox="1"/>
          <p:nvPr/>
        </p:nvSpPr>
        <p:spPr>
          <a:xfrm>
            <a:off x="5943600" y="4202883"/>
            <a:ext cx="3200400" cy="430887"/>
          </a:xfrm>
          <a:prstGeom prst="rect">
            <a:avLst/>
          </a:prstGeom>
          <a:noFill/>
        </p:spPr>
        <p:txBody>
          <a:bodyPr wrap="square" rtlCol="0">
            <a:spAutoFit/>
          </a:bodyPr>
          <a:lstStyle/>
          <a:p>
            <a:pPr algn="ctr"/>
            <a:r>
              <a:rPr lang="en-US" sz="2200" dirty="0"/>
              <a:t>(we'll come back to this.)</a:t>
            </a:r>
            <a:endParaRPr lang="en-US" sz="2200" b="1" dirty="0"/>
          </a:p>
        </p:txBody>
      </p:sp>
    </p:spTree>
    <p:extLst>
      <p:ext uri="{BB962C8B-B14F-4D97-AF65-F5344CB8AC3E}">
        <p14:creationId xmlns:p14="http://schemas.microsoft.com/office/powerpoint/2010/main" val="6209402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7"/>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5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62"/>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60"/>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61"/>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6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66"/>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64"/>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65"/>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6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70"/>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68"/>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69"/>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7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74"/>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72"/>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73"/>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75"/>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78"/>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76"/>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77"/>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79"/>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80"/>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81"/>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p:bldP spid="81" grpId="0"/>
      <p:bldP spid="4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0ABD2-298F-D14D-9FF2-F490A4FCCD82}"/>
              </a:ext>
            </a:extLst>
          </p:cNvPr>
          <p:cNvSpPr>
            <a:spLocks noGrp="1"/>
          </p:cNvSpPr>
          <p:nvPr>
            <p:ph type="ctrTitle"/>
          </p:nvPr>
        </p:nvSpPr>
        <p:spPr/>
        <p:txBody>
          <a:bodyPr/>
          <a:lstStyle/>
          <a:p>
            <a:r>
              <a:rPr lang="en-US" dirty="0"/>
              <a:t>Bit sets</a:t>
            </a:r>
          </a:p>
        </p:txBody>
      </p:sp>
      <p:sp>
        <p:nvSpPr>
          <p:cNvPr id="3" name="Footer Placeholder 2">
            <a:extLst>
              <a:ext uri="{FF2B5EF4-FFF2-40B4-BE49-F238E27FC236}">
                <a16:creationId xmlns:a16="http://schemas.microsoft.com/office/drawing/2014/main" id="{A7FD6C7A-B6EF-6B43-8AFA-37CF98BE74F3}"/>
              </a:ext>
            </a:extLst>
          </p:cNvPr>
          <p:cNvSpPr>
            <a:spLocks noGrp="1"/>
          </p:cNvSpPr>
          <p:nvPr>
            <p:ph type="ftr" sz="quarter" idx="11"/>
          </p:nvPr>
        </p:nvSpPr>
        <p:spPr/>
        <p:txBody>
          <a:bodyPr/>
          <a:lstStyle/>
          <a:p>
            <a:r>
              <a:rPr lang="is-IS"/>
              <a:t>CS447</a:t>
            </a:r>
            <a:endParaRPr lang="en-US" dirty="0"/>
          </a:p>
        </p:txBody>
      </p:sp>
      <p:sp>
        <p:nvSpPr>
          <p:cNvPr id="4" name="Slide Number Placeholder 3">
            <a:extLst>
              <a:ext uri="{FF2B5EF4-FFF2-40B4-BE49-F238E27FC236}">
                <a16:creationId xmlns:a16="http://schemas.microsoft.com/office/drawing/2014/main" id="{402A403A-8BC8-4346-A631-69A39D4254A4}"/>
              </a:ext>
            </a:extLst>
          </p:cNvPr>
          <p:cNvSpPr>
            <a:spLocks noGrp="1"/>
          </p:cNvSpPr>
          <p:nvPr>
            <p:ph type="sldNum" sz="quarter" idx="12"/>
          </p:nvPr>
        </p:nvSpPr>
        <p:spPr/>
        <p:txBody>
          <a:bodyPr/>
          <a:lstStyle/>
          <a:p>
            <a:fld id="{3552B95B-556F-44BD-91A5-D80C1B9E2BB3}" type="slidenum">
              <a:rPr lang="en-US" smtClean="0"/>
              <a:pPr/>
              <a:t>12</a:t>
            </a:fld>
            <a:endParaRPr lang="en-US"/>
          </a:p>
        </p:txBody>
      </p:sp>
    </p:spTree>
    <p:extLst>
      <p:ext uri="{BB962C8B-B14F-4D97-AF65-F5344CB8AC3E}">
        <p14:creationId xmlns:p14="http://schemas.microsoft.com/office/powerpoint/2010/main" val="167268257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19F6B-4F0C-524B-B6DE-C842B1247B87}"/>
              </a:ext>
            </a:extLst>
          </p:cNvPr>
          <p:cNvSpPr>
            <a:spLocks noGrp="1"/>
          </p:cNvSpPr>
          <p:nvPr>
            <p:ph type="title"/>
          </p:nvPr>
        </p:nvSpPr>
        <p:spPr/>
        <p:txBody>
          <a:bodyPr/>
          <a:lstStyle/>
          <a:p>
            <a:r>
              <a:rPr lang="en-US" dirty="0"/>
              <a:t>Booleans are wasteful!</a:t>
            </a:r>
          </a:p>
        </p:txBody>
      </p:sp>
      <p:sp>
        <p:nvSpPr>
          <p:cNvPr id="3" name="Content Placeholder 2">
            <a:extLst>
              <a:ext uri="{FF2B5EF4-FFF2-40B4-BE49-F238E27FC236}">
                <a16:creationId xmlns:a16="http://schemas.microsoft.com/office/drawing/2014/main" id="{2647A025-6F6B-074B-83D5-EACF729A7902}"/>
              </a:ext>
            </a:extLst>
          </p:cNvPr>
          <p:cNvSpPr>
            <a:spLocks noGrp="1"/>
          </p:cNvSpPr>
          <p:nvPr>
            <p:ph idx="1"/>
          </p:nvPr>
        </p:nvSpPr>
        <p:spPr/>
        <p:txBody>
          <a:bodyPr/>
          <a:lstStyle/>
          <a:p>
            <a:r>
              <a:rPr lang="en-US" dirty="0"/>
              <a:t>there are a lot of problems out there that involve storing </a:t>
            </a:r>
            <a:r>
              <a:rPr lang="en-US" b="1" dirty="0"/>
              <a:t>large numbers of </a:t>
            </a:r>
            <a:r>
              <a:rPr lang="en-US" b="1" dirty="0" err="1"/>
              <a:t>boolean</a:t>
            </a:r>
            <a:r>
              <a:rPr lang="en-US" b="1" dirty="0"/>
              <a:t> (true/false) values.</a:t>
            </a:r>
          </a:p>
          <a:p>
            <a:r>
              <a:rPr lang="en-US" dirty="0"/>
              <a:t>a </a:t>
            </a:r>
            <a:r>
              <a:rPr lang="en-US" b="1" dirty="0" err="1">
                <a:solidFill>
                  <a:srgbClr val="FF0000"/>
                </a:solidFill>
                <a:latin typeface="Consolas" panose="020B0609020204030204" pitchFamily="49" charset="0"/>
                <a:cs typeface="Consolas" panose="020B0609020204030204" pitchFamily="49" charset="0"/>
              </a:rPr>
              <a:t>boolean</a:t>
            </a:r>
            <a:r>
              <a:rPr lang="en-US" dirty="0"/>
              <a:t> variable in Java (or </a:t>
            </a:r>
            <a:r>
              <a:rPr lang="en-US" b="1" dirty="0">
                <a:solidFill>
                  <a:srgbClr val="FF0000"/>
                </a:solidFill>
                <a:latin typeface="Consolas" panose="020B0609020204030204" pitchFamily="49" charset="0"/>
                <a:cs typeface="Consolas" panose="020B0609020204030204" pitchFamily="49" charset="0"/>
              </a:rPr>
              <a:t>bool</a:t>
            </a:r>
            <a:r>
              <a:rPr lang="en-US" dirty="0"/>
              <a:t> in C/C++/Rust/many others) usually takes up </a:t>
            </a:r>
            <a:r>
              <a:rPr lang="en-US" b="1" dirty="0"/>
              <a:t>an entire 8-bit byte </a:t>
            </a:r>
            <a:r>
              <a:rPr lang="en-US" dirty="0"/>
              <a:t>to store 1 bit of information.</a:t>
            </a:r>
          </a:p>
          <a:p>
            <a:r>
              <a:rPr lang="en-US" dirty="0"/>
              <a:t>a much more efficient way to store large numbers of </a:t>
            </a:r>
            <a:r>
              <a:rPr lang="en-US" dirty="0" err="1"/>
              <a:t>booleans</a:t>
            </a:r>
            <a:r>
              <a:rPr lang="en-US" dirty="0"/>
              <a:t> is by treating </a:t>
            </a:r>
            <a:r>
              <a:rPr lang="en-US" b="1" dirty="0"/>
              <a:t>the bits of integers</a:t>
            </a:r>
            <a:r>
              <a:rPr lang="en-US" dirty="0"/>
              <a:t> as arrays of </a:t>
            </a:r>
            <a:r>
              <a:rPr lang="en-US" dirty="0" err="1"/>
              <a:t>booleans</a:t>
            </a:r>
            <a:r>
              <a:rPr lang="en-US" dirty="0"/>
              <a:t>.</a:t>
            </a:r>
          </a:p>
          <a:p>
            <a:r>
              <a:rPr lang="en-US" dirty="0"/>
              <a:t>this technique goes by a few names – “bit flags,” “bit arrays,” “bit vectors,” “bit maps,” or “</a:t>
            </a:r>
            <a:r>
              <a:rPr lang="en-US" b="1" dirty="0"/>
              <a:t>bit sets,</a:t>
            </a:r>
            <a:r>
              <a:rPr lang="en-US" dirty="0"/>
              <a:t>” which is the term we’ll be using.</a:t>
            </a:r>
          </a:p>
          <a:p>
            <a:pPr lvl="1"/>
            <a:r>
              <a:rPr lang="en-US" dirty="0"/>
              <a:t>the </a:t>
            </a:r>
            <a:r>
              <a:rPr lang="en-US" b="1" dirty="0" err="1">
                <a:latin typeface="Consolas" panose="020B0609020204030204" pitchFamily="49" charset="0"/>
                <a:cs typeface="Consolas" panose="020B0609020204030204" pitchFamily="49" charset="0"/>
              </a:rPr>
              <a:t>Bitset.java</a:t>
            </a:r>
            <a:r>
              <a:rPr lang="en-US" b="1" dirty="0"/>
              <a:t> </a:t>
            </a:r>
            <a:r>
              <a:rPr lang="en-US" dirty="0"/>
              <a:t>example shows why we call them bit sets – because 1 means “in the set” and 0 means “not in the set”!</a:t>
            </a:r>
          </a:p>
          <a:p>
            <a:r>
              <a:rPr lang="en-US" b="1" dirty="0">
                <a:solidFill>
                  <a:srgbClr val="FF0000"/>
                </a:solidFill>
              </a:rPr>
              <a:t>there’s no syntax for accessing bits this way,</a:t>
            </a:r>
            <a:r>
              <a:rPr lang="en-US" dirty="0"/>
              <a:t> but you can imagine we need to be able to do three things: </a:t>
            </a:r>
            <a:r>
              <a:rPr lang="en-US" b="1" dirty="0">
                <a:latin typeface="Consolas" panose="020B0609020204030204" pitchFamily="49" charset="0"/>
                <a:cs typeface="Consolas" panose="020B0609020204030204" pitchFamily="49" charset="0"/>
              </a:rPr>
              <a:t>bits[n] = </a:t>
            </a:r>
            <a:r>
              <a:rPr lang="en-US" b="1" dirty="0">
                <a:solidFill>
                  <a:schemeClr val="accent3">
                    <a:lumMod val="75000"/>
                  </a:schemeClr>
                </a:solidFill>
                <a:latin typeface="Consolas" panose="020B0609020204030204" pitchFamily="49" charset="0"/>
                <a:cs typeface="Consolas" panose="020B0609020204030204" pitchFamily="49" charset="0"/>
              </a:rPr>
              <a:t>1</a:t>
            </a:r>
            <a:r>
              <a:rPr lang="en-US" dirty="0"/>
              <a:t>, </a:t>
            </a:r>
            <a:r>
              <a:rPr lang="en-US" b="1" dirty="0">
                <a:latin typeface="Consolas" panose="020B0609020204030204" pitchFamily="49" charset="0"/>
                <a:cs typeface="Consolas" panose="020B0609020204030204" pitchFamily="49" charset="0"/>
              </a:rPr>
              <a:t>bits[n] = </a:t>
            </a:r>
            <a:r>
              <a:rPr lang="en-US" b="1" dirty="0">
                <a:solidFill>
                  <a:schemeClr val="accent3">
                    <a:lumMod val="75000"/>
                  </a:schemeClr>
                </a:solidFill>
                <a:latin typeface="Consolas" panose="020B0609020204030204" pitchFamily="49" charset="0"/>
                <a:cs typeface="Consolas" panose="020B0609020204030204" pitchFamily="49" charset="0"/>
              </a:rPr>
              <a:t>0</a:t>
            </a:r>
            <a:r>
              <a:rPr lang="en-US" dirty="0"/>
              <a:t>, and </a:t>
            </a:r>
            <a:r>
              <a:rPr lang="en-US" b="1" dirty="0">
                <a:solidFill>
                  <a:srgbClr val="FF0000"/>
                </a:solidFill>
                <a:latin typeface="Consolas" panose="020B0609020204030204" pitchFamily="49" charset="0"/>
                <a:cs typeface="Consolas" panose="020B0609020204030204" pitchFamily="49" charset="0"/>
              </a:rPr>
              <a:t>if</a:t>
            </a:r>
            <a:r>
              <a:rPr lang="en-US" b="1" dirty="0">
                <a:latin typeface="Consolas" panose="020B0609020204030204" pitchFamily="49" charset="0"/>
                <a:cs typeface="Consolas" panose="020B0609020204030204" pitchFamily="49" charset="0"/>
              </a:rPr>
              <a:t>(bits[n] != </a:t>
            </a:r>
            <a:r>
              <a:rPr lang="en-US" b="1" dirty="0">
                <a:solidFill>
                  <a:schemeClr val="accent3">
                    <a:lumMod val="75000"/>
                  </a:schemeClr>
                </a:solidFill>
                <a:latin typeface="Consolas" panose="020B0609020204030204" pitchFamily="49" charset="0"/>
                <a:cs typeface="Consolas" panose="020B0609020204030204" pitchFamily="49" charset="0"/>
              </a:rPr>
              <a:t>0</a:t>
            </a:r>
            <a:r>
              <a:rPr lang="en-US" b="1" dirty="0">
                <a:latin typeface="Consolas" panose="020B0609020204030204" pitchFamily="49" charset="0"/>
                <a:cs typeface="Consolas" panose="020B0609020204030204" pitchFamily="49" charset="0"/>
              </a:rPr>
              <a:t>)</a:t>
            </a:r>
            <a:r>
              <a:rPr lang="en-US" dirty="0"/>
              <a:t>.</a:t>
            </a:r>
          </a:p>
        </p:txBody>
      </p:sp>
      <p:sp>
        <p:nvSpPr>
          <p:cNvPr id="4" name="Footer Placeholder 3">
            <a:extLst>
              <a:ext uri="{FF2B5EF4-FFF2-40B4-BE49-F238E27FC236}">
                <a16:creationId xmlns:a16="http://schemas.microsoft.com/office/drawing/2014/main" id="{E0C43973-DABF-B74A-8FC4-87EF9A380294}"/>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720D8DF3-EFD2-F242-B8EB-F13F392783D4}"/>
              </a:ext>
            </a:extLst>
          </p:cNvPr>
          <p:cNvSpPr>
            <a:spLocks noGrp="1"/>
          </p:cNvSpPr>
          <p:nvPr>
            <p:ph type="sldNum" sz="quarter" idx="12"/>
          </p:nvPr>
        </p:nvSpPr>
        <p:spPr/>
        <p:txBody>
          <a:bodyPr/>
          <a:lstStyle/>
          <a:p>
            <a:fld id="{3552B95B-556F-44BD-91A5-D80C1B9E2BB3}" type="slidenum">
              <a:rPr lang="en-US" smtClean="0"/>
              <a:pPr/>
              <a:t>13</a:t>
            </a:fld>
            <a:endParaRPr lang="en-US"/>
          </a:p>
        </p:txBody>
      </p:sp>
    </p:spTree>
    <p:extLst>
      <p:ext uri="{BB962C8B-B14F-4D97-AF65-F5344CB8AC3E}">
        <p14:creationId xmlns:p14="http://schemas.microsoft.com/office/powerpoint/2010/main" val="911822163"/>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a:extLst>
              <a:ext uri="{FF2B5EF4-FFF2-40B4-BE49-F238E27FC236}">
                <a16:creationId xmlns:a16="http://schemas.microsoft.com/office/drawing/2014/main" id="{5ACB29CA-BA2D-F9C3-B357-98E262D6D09E}"/>
              </a:ext>
            </a:extLst>
          </p:cNvPr>
          <p:cNvGrpSpPr/>
          <p:nvPr/>
        </p:nvGrpSpPr>
        <p:grpSpPr>
          <a:xfrm>
            <a:off x="6188297" y="4101472"/>
            <a:ext cx="501445" cy="363794"/>
            <a:chOff x="6499123" y="1042219"/>
            <a:chExt cx="501445" cy="363794"/>
          </a:xfrm>
        </p:grpSpPr>
        <p:sp>
          <p:nvSpPr>
            <p:cNvPr id="30" name="Oval 29">
              <a:extLst>
                <a:ext uri="{FF2B5EF4-FFF2-40B4-BE49-F238E27FC236}">
                  <a16:creationId xmlns:a16="http://schemas.microsoft.com/office/drawing/2014/main" id="{3BE74178-831B-2034-92C1-644CB75AEA3E}"/>
                </a:ext>
              </a:extLst>
            </p:cNvPr>
            <p:cNvSpPr/>
            <p:nvPr/>
          </p:nvSpPr>
          <p:spPr>
            <a:xfrm>
              <a:off x="6641834" y="1099430"/>
              <a:ext cx="228600" cy="228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a:extLst>
                <a:ext uri="{FF2B5EF4-FFF2-40B4-BE49-F238E27FC236}">
                  <a16:creationId xmlns:a16="http://schemas.microsoft.com/office/drawing/2014/main" id="{658C49EE-47C9-8CB8-A329-29F1830FD170}"/>
                </a:ext>
              </a:extLst>
            </p:cNvPr>
            <p:cNvCxnSpPr/>
            <p:nvPr/>
          </p:nvCxnSpPr>
          <p:spPr>
            <a:xfrm flipH="1" flipV="1">
              <a:off x="6499123" y="1042219"/>
              <a:ext cx="94146" cy="5721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4A24411-B687-A188-354D-38DE1B4E96A6}"/>
                </a:ext>
              </a:extLst>
            </p:cNvPr>
            <p:cNvCxnSpPr>
              <a:cxnSpLocks/>
            </p:cNvCxnSpPr>
            <p:nvPr/>
          </p:nvCxnSpPr>
          <p:spPr>
            <a:xfrm flipH="1">
              <a:off x="6538452" y="1307690"/>
              <a:ext cx="98323" cy="7865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150481A4-569C-27E9-61D4-BA620479B4F4}"/>
                </a:ext>
              </a:extLst>
            </p:cNvPr>
            <p:cNvCxnSpPr>
              <a:cxnSpLocks/>
            </p:cNvCxnSpPr>
            <p:nvPr/>
          </p:nvCxnSpPr>
          <p:spPr>
            <a:xfrm flipV="1">
              <a:off x="6862917" y="1071716"/>
              <a:ext cx="94146" cy="5721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544BC3AB-2BD1-B5E9-29C8-C275D6FC9C3E}"/>
                </a:ext>
              </a:extLst>
            </p:cNvPr>
            <p:cNvCxnSpPr>
              <a:cxnSpLocks/>
            </p:cNvCxnSpPr>
            <p:nvPr/>
          </p:nvCxnSpPr>
          <p:spPr>
            <a:xfrm>
              <a:off x="6872748" y="1317523"/>
              <a:ext cx="127820" cy="8849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3" name="Group 92">
            <a:extLst>
              <a:ext uri="{FF2B5EF4-FFF2-40B4-BE49-F238E27FC236}">
                <a16:creationId xmlns:a16="http://schemas.microsoft.com/office/drawing/2014/main" id="{0A96B5D3-BD66-994D-8842-91211F0D3731}"/>
              </a:ext>
            </a:extLst>
          </p:cNvPr>
          <p:cNvGrpSpPr/>
          <p:nvPr/>
        </p:nvGrpSpPr>
        <p:grpSpPr>
          <a:xfrm>
            <a:off x="7335677" y="4101472"/>
            <a:ext cx="501445" cy="363794"/>
            <a:chOff x="6499123" y="1042219"/>
            <a:chExt cx="501445" cy="363794"/>
          </a:xfrm>
        </p:grpSpPr>
        <p:sp>
          <p:nvSpPr>
            <p:cNvPr id="94" name="Oval 93">
              <a:extLst>
                <a:ext uri="{FF2B5EF4-FFF2-40B4-BE49-F238E27FC236}">
                  <a16:creationId xmlns:a16="http://schemas.microsoft.com/office/drawing/2014/main" id="{A538D86B-90E1-F149-9C24-894D44CB5A6A}"/>
                </a:ext>
              </a:extLst>
            </p:cNvPr>
            <p:cNvSpPr/>
            <p:nvPr/>
          </p:nvSpPr>
          <p:spPr>
            <a:xfrm>
              <a:off x="6641834" y="1099430"/>
              <a:ext cx="228600" cy="228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5" name="Straight Connector 94">
              <a:extLst>
                <a:ext uri="{FF2B5EF4-FFF2-40B4-BE49-F238E27FC236}">
                  <a16:creationId xmlns:a16="http://schemas.microsoft.com/office/drawing/2014/main" id="{DE9206DE-2F48-0D4D-96F5-39A5C778420D}"/>
                </a:ext>
              </a:extLst>
            </p:cNvPr>
            <p:cNvCxnSpPr/>
            <p:nvPr/>
          </p:nvCxnSpPr>
          <p:spPr>
            <a:xfrm flipH="1" flipV="1">
              <a:off x="6499123" y="1042219"/>
              <a:ext cx="94146" cy="5721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A71709F0-C5BB-B344-8253-6B77DE633215}"/>
                </a:ext>
              </a:extLst>
            </p:cNvPr>
            <p:cNvCxnSpPr>
              <a:cxnSpLocks/>
            </p:cNvCxnSpPr>
            <p:nvPr/>
          </p:nvCxnSpPr>
          <p:spPr>
            <a:xfrm flipH="1">
              <a:off x="6538452" y="1307690"/>
              <a:ext cx="98323" cy="7865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939C93EB-CCEA-0948-BBC2-653884185AD8}"/>
                </a:ext>
              </a:extLst>
            </p:cNvPr>
            <p:cNvCxnSpPr>
              <a:cxnSpLocks/>
            </p:cNvCxnSpPr>
            <p:nvPr/>
          </p:nvCxnSpPr>
          <p:spPr>
            <a:xfrm flipV="1">
              <a:off x="6862917" y="1071716"/>
              <a:ext cx="94146" cy="5721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5100D982-CAB2-6B4B-ABE7-DE5ECDA89C19}"/>
                </a:ext>
              </a:extLst>
            </p:cNvPr>
            <p:cNvCxnSpPr>
              <a:cxnSpLocks/>
            </p:cNvCxnSpPr>
            <p:nvPr/>
          </p:nvCxnSpPr>
          <p:spPr>
            <a:xfrm>
              <a:off x="6872748" y="1317523"/>
              <a:ext cx="127820" cy="8849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B9A6DE14-62D5-C440-8892-22A79422CE99}"/>
              </a:ext>
            </a:extLst>
          </p:cNvPr>
          <p:cNvSpPr>
            <a:spLocks noGrp="1"/>
          </p:cNvSpPr>
          <p:nvPr>
            <p:ph type="title"/>
          </p:nvPr>
        </p:nvSpPr>
        <p:spPr/>
        <p:txBody>
          <a:bodyPr/>
          <a:lstStyle/>
          <a:p>
            <a:r>
              <a:rPr lang="en-US" dirty="0"/>
              <a:t>Turning bits on (</a:t>
            </a:r>
            <a:r>
              <a:rPr lang="en-US" dirty="0">
                <a:latin typeface="Consolas" panose="020B0609020204030204" pitchFamily="49" charset="0"/>
                <a:cs typeface="Consolas" panose="020B0609020204030204" pitchFamily="49" charset="0"/>
              </a:rPr>
              <a:t>bits[n] = 1</a:t>
            </a:r>
            <a:r>
              <a:rPr lang="en-US" dirty="0"/>
              <a:t>)</a:t>
            </a:r>
          </a:p>
        </p:txBody>
      </p:sp>
      <p:sp>
        <p:nvSpPr>
          <p:cNvPr id="3" name="Content Placeholder 2">
            <a:extLst>
              <a:ext uri="{FF2B5EF4-FFF2-40B4-BE49-F238E27FC236}">
                <a16:creationId xmlns:a16="http://schemas.microsoft.com/office/drawing/2014/main" id="{F9AB2E65-EFCB-394C-A7C5-96EB217B7636}"/>
              </a:ext>
            </a:extLst>
          </p:cNvPr>
          <p:cNvSpPr>
            <a:spLocks noGrp="1"/>
          </p:cNvSpPr>
          <p:nvPr>
            <p:ph idx="1"/>
          </p:nvPr>
        </p:nvSpPr>
        <p:spPr>
          <a:xfrm>
            <a:off x="152400" y="495301"/>
            <a:ext cx="8991600" cy="609599"/>
          </a:xfrm>
        </p:spPr>
        <p:txBody>
          <a:bodyPr/>
          <a:lstStyle/>
          <a:p>
            <a:r>
              <a:rPr lang="en-US" dirty="0"/>
              <a:t>let’s say I have a pattern of 4 bits which control some LEDs.</a:t>
            </a:r>
          </a:p>
        </p:txBody>
      </p:sp>
      <p:sp>
        <p:nvSpPr>
          <p:cNvPr id="4" name="Footer Placeholder 3">
            <a:extLst>
              <a:ext uri="{FF2B5EF4-FFF2-40B4-BE49-F238E27FC236}">
                <a16:creationId xmlns:a16="http://schemas.microsoft.com/office/drawing/2014/main" id="{0D00ABCD-12E8-1B43-A916-200FAAA24268}"/>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EC466278-889C-0345-B68A-402A9550B458}"/>
              </a:ext>
            </a:extLst>
          </p:cNvPr>
          <p:cNvSpPr>
            <a:spLocks noGrp="1"/>
          </p:cNvSpPr>
          <p:nvPr>
            <p:ph type="sldNum" sz="quarter" idx="12"/>
          </p:nvPr>
        </p:nvSpPr>
        <p:spPr/>
        <p:txBody>
          <a:bodyPr/>
          <a:lstStyle/>
          <a:p>
            <a:fld id="{3552B95B-556F-44BD-91A5-D80C1B9E2BB3}" type="slidenum">
              <a:rPr lang="en-US" smtClean="0"/>
              <a:pPr/>
              <a:t>14</a:t>
            </a:fld>
            <a:endParaRPr lang="en-US"/>
          </a:p>
        </p:txBody>
      </p:sp>
      <p:sp>
        <p:nvSpPr>
          <p:cNvPr id="82" name="TextBox 81">
            <a:extLst>
              <a:ext uri="{FF2B5EF4-FFF2-40B4-BE49-F238E27FC236}">
                <a16:creationId xmlns:a16="http://schemas.microsoft.com/office/drawing/2014/main" id="{671D11F0-4076-F54D-9EAB-6C352B8DE487}"/>
              </a:ext>
            </a:extLst>
          </p:cNvPr>
          <p:cNvSpPr txBox="1"/>
          <p:nvPr/>
        </p:nvSpPr>
        <p:spPr>
          <a:xfrm>
            <a:off x="501643" y="1025251"/>
            <a:ext cx="4986367" cy="1107996"/>
          </a:xfrm>
          <a:prstGeom prst="rect">
            <a:avLst/>
          </a:prstGeom>
          <a:noFill/>
        </p:spPr>
        <p:txBody>
          <a:bodyPr wrap="square" rtlCol="0">
            <a:spAutoFit/>
          </a:bodyPr>
          <a:lstStyle/>
          <a:p>
            <a:pPr algn="ctr"/>
            <a:r>
              <a:rPr lang="en-US" sz="2200" dirty="0"/>
              <a:t>what if I want to turn on </a:t>
            </a:r>
            <a:r>
              <a:rPr lang="en-US" sz="2200" b="1" dirty="0"/>
              <a:t>just bit 1?</a:t>
            </a:r>
            <a:r>
              <a:rPr lang="en-US" sz="2200" dirty="0"/>
              <a:t> but importantly, we want to do it </a:t>
            </a:r>
            <a:r>
              <a:rPr lang="en-US" sz="2200" b="1" dirty="0"/>
              <a:t>without changing </a:t>
            </a:r>
            <a:r>
              <a:rPr lang="en-US" sz="2200" dirty="0"/>
              <a:t>any of the others.</a:t>
            </a:r>
            <a:endParaRPr lang="en-US" sz="2400" b="1" dirty="0">
              <a:latin typeface="Consolas" panose="020B0609020204030204" pitchFamily="49" charset="0"/>
              <a:cs typeface="Consolas" panose="020B0609020204030204" pitchFamily="49" charset="0"/>
            </a:endParaRPr>
          </a:p>
        </p:txBody>
      </p:sp>
      <p:graphicFrame>
        <p:nvGraphicFramePr>
          <p:cNvPr id="86" name="Table 85">
            <a:extLst>
              <a:ext uri="{FF2B5EF4-FFF2-40B4-BE49-F238E27FC236}">
                <a16:creationId xmlns:a16="http://schemas.microsoft.com/office/drawing/2014/main" id="{57BFD7E7-3C27-FC45-9A36-A471BFB2FCD3}"/>
              </a:ext>
            </a:extLst>
          </p:cNvPr>
          <p:cNvGraphicFramePr>
            <a:graphicFrameLocks noGrp="1"/>
          </p:cNvGraphicFramePr>
          <p:nvPr>
            <p:extLst>
              <p:ext uri="{D42A27DB-BD31-4B8C-83A1-F6EECF244321}">
                <p14:modId xmlns:p14="http://schemas.microsoft.com/office/powerpoint/2010/main" val="3680281387"/>
              </p:ext>
            </p:extLst>
          </p:nvPr>
        </p:nvGraphicFramePr>
        <p:xfrm>
          <a:off x="5764161" y="2899164"/>
          <a:ext cx="2596445" cy="518160"/>
        </p:xfrm>
        <a:graphic>
          <a:graphicData uri="http://schemas.openxmlformats.org/drawingml/2006/table">
            <a:tbl>
              <a:tblPr bandRow="1">
                <a:tableStyleId>{5C22544A-7EE6-4342-B048-85BDC9FD1C3A}</a:tableStyleId>
              </a:tblPr>
              <a:tblGrid>
                <a:gridCol w="519289">
                  <a:extLst>
                    <a:ext uri="{9D8B030D-6E8A-4147-A177-3AD203B41FA5}">
                      <a16:colId xmlns:a16="http://schemas.microsoft.com/office/drawing/2014/main" val="20000"/>
                    </a:ext>
                  </a:extLst>
                </a:gridCol>
                <a:gridCol w="519289">
                  <a:extLst>
                    <a:ext uri="{9D8B030D-6E8A-4147-A177-3AD203B41FA5}">
                      <a16:colId xmlns:a16="http://schemas.microsoft.com/office/drawing/2014/main" val="20001"/>
                    </a:ext>
                  </a:extLst>
                </a:gridCol>
                <a:gridCol w="519289">
                  <a:extLst>
                    <a:ext uri="{9D8B030D-6E8A-4147-A177-3AD203B41FA5}">
                      <a16:colId xmlns:a16="http://schemas.microsoft.com/office/drawing/2014/main" val="20002"/>
                    </a:ext>
                  </a:extLst>
                </a:gridCol>
                <a:gridCol w="519289">
                  <a:extLst>
                    <a:ext uri="{9D8B030D-6E8A-4147-A177-3AD203B41FA5}">
                      <a16:colId xmlns:a16="http://schemas.microsoft.com/office/drawing/2014/main" val="20003"/>
                    </a:ext>
                  </a:extLst>
                </a:gridCol>
                <a:gridCol w="519289">
                  <a:extLst>
                    <a:ext uri="{9D8B030D-6E8A-4147-A177-3AD203B41FA5}">
                      <a16:colId xmlns:a16="http://schemas.microsoft.com/office/drawing/2014/main" val="20004"/>
                    </a:ext>
                  </a:extLst>
                </a:gridCol>
              </a:tblGrid>
              <a:tr h="370840">
                <a:tc>
                  <a:txBody>
                    <a:bodyPr/>
                    <a:lstStyle/>
                    <a:p>
                      <a:pPr algn="ctr"/>
                      <a:endParaRPr lang="en-US" sz="2800" b="1" dirty="0">
                        <a:latin typeface="Consolas" charset="0"/>
                        <a:ea typeface="Consolas" charset="0"/>
                        <a:cs typeface="Consolas" charset="0"/>
                      </a:endParaRPr>
                    </a:p>
                  </a:txBody>
                  <a:tcPr>
                    <a:noFill/>
                  </a:tcPr>
                </a:tc>
                <a:tc>
                  <a:txBody>
                    <a:bodyPr/>
                    <a:lstStyle/>
                    <a:p>
                      <a:pPr algn="ctr"/>
                      <a:endParaRPr lang="en-US" sz="2800" b="1" dirty="0">
                        <a:latin typeface="Consolas" charset="0"/>
                        <a:ea typeface="Consolas" charset="0"/>
                        <a:cs typeface="Consolas" charset="0"/>
                      </a:endParaRPr>
                    </a:p>
                  </a:txBody>
                  <a:tcPr/>
                </a:tc>
                <a:tc>
                  <a:txBody>
                    <a:bodyPr/>
                    <a:lstStyle/>
                    <a:p>
                      <a:pPr algn="ctr"/>
                      <a:endParaRPr lang="en-US" sz="2800" b="1" dirty="0">
                        <a:latin typeface="Consolas" charset="0"/>
                        <a:ea typeface="Consolas" charset="0"/>
                        <a:cs typeface="Consolas" charset="0"/>
                      </a:endParaRPr>
                    </a:p>
                  </a:txBody>
                  <a:tcPr/>
                </a:tc>
                <a:tc>
                  <a:txBody>
                    <a:bodyPr/>
                    <a:lstStyle/>
                    <a:p>
                      <a:pPr algn="ctr"/>
                      <a:endParaRPr lang="en-US" sz="2800" b="1" dirty="0">
                        <a:latin typeface="Consolas" charset="0"/>
                        <a:ea typeface="Consolas" charset="0"/>
                        <a:cs typeface="Consolas" charset="0"/>
                      </a:endParaRPr>
                    </a:p>
                  </a:txBody>
                  <a:tcPr/>
                </a:tc>
                <a:tc>
                  <a:txBody>
                    <a:bodyPr/>
                    <a:lstStyle/>
                    <a:p>
                      <a:pPr algn="ctr"/>
                      <a:endParaRPr lang="en-US" sz="2800" b="1" dirty="0">
                        <a:latin typeface="Consolas" charset="0"/>
                        <a:ea typeface="Consolas" charset="0"/>
                        <a:cs typeface="Consolas" charset="0"/>
                      </a:endParaRPr>
                    </a:p>
                  </a:txBody>
                  <a:tcPr/>
                </a:tc>
                <a:extLst>
                  <a:ext uri="{0D108BD9-81ED-4DB2-BD59-A6C34878D82A}">
                    <a16:rowId xmlns:a16="http://schemas.microsoft.com/office/drawing/2014/main" val="10000"/>
                  </a:ext>
                </a:extLst>
              </a:tr>
            </a:tbl>
          </a:graphicData>
        </a:graphic>
      </p:graphicFrame>
      <p:graphicFrame>
        <p:nvGraphicFramePr>
          <p:cNvPr id="87" name="Table 86">
            <a:extLst>
              <a:ext uri="{FF2B5EF4-FFF2-40B4-BE49-F238E27FC236}">
                <a16:creationId xmlns:a16="http://schemas.microsoft.com/office/drawing/2014/main" id="{2D97C2BA-F717-BA49-8293-67EDEE0EB0E5}"/>
              </a:ext>
            </a:extLst>
          </p:cNvPr>
          <p:cNvGraphicFramePr>
            <a:graphicFrameLocks noGrp="1"/>
          </p:cNvGraphicFramePr>
          <p:nvPr>
            <p:extLst>
              <p:ext uri="{D42A27DB-BD31-4B8C-83A1-F6EECF244321}">
                <p14:modId xmlns:p14="http://schemas.microsoft.com/office/powerpoint/2010/main" val="1466854648"/>
              </p:ext>
            </p:extLst>
          </p:nvPr>
        </p:nvGraphicFramePr>
        <p:xfrm>
          <a:off x="5764161" y="3443570"/>
          <a:ext cx="2596445" cy="518160"/>
        </p:xfrm>
        <a:graphic>
          <a:graphicData uri="http://schemas.openxmlformats.org/drawingml/2006/table">
            <a:tbl>
              <a:tblPr bandRow="1">
                <a:tableStyleId>{5C22544A-7EE6-4342-B048-85BDC9FD1C3A}</a:tableStyleId>
              </a:tblPr>
              <a:tblGrid>
                <a:gridCol w="519289">
                  <a:extLst>
                    <a:ext uri="{9D8B030D-6E8A-4147-A177-3AD203B41FA5}">
                      <a16:colId xmlns:a16="http://schemas.microsoft.com/office/drawing/2014/main" val="20000"/>
                    </a:ext>
                  </a:extLst>
                </a:gridCol>
                <a:gridCol w="519289">
                  <a:extLst>
                    <a:ext uri="{9D8B030D-6E8A-4147-A177-3AD203B41FA5}">
                      <a16:colId xmlns:a16="http://schemas.microsoft.com/office/drawing/2014/main" val="20001"/>
                    </a:ext>
                  </a:extLst>
                </a:gridCol>
                <a:gridCol w="519289">
                  <a:extLst>
                    <a:ext uri="{9D8B030D-6E8A-4147-A177-3AD203B41FA5}">
                      <a16:colId xmlns:a16="http://schemas.microsoft.com/office/drawing/2014/main" val="20002"/>
                    </a:ext>
                  </a:extLst>
                </a:gridCol>
                <a:gridCol w="519289">
                  <a:extLst>
                    <a:ext uri="{9D8B030D-6E8A-4147-A177-3AD203B41FA5}">
                      <a16:colId xmlns:a16="http://schemas.microsoft.com/office/drawing/2014/main" val="20003"/>
                    </a:ext>
                  </a:extLst>
                </a:gridCol>
                <a:gridCol w="519289">
                  <a:extLst>
                    <a:ext uri="{9D8B030D-6E8A-4147-A177-3AD203B41FA5}">
                      <a16:colId xmlns:a16="http://schemas.microsoft.com/office/drawing/2014/main" val="20004"/>
                    </a:ext>
                  </a:extLst>
                </a:gridCol>
              </a:tblGrid>
              <a:tr h="370840">
                <a:tc>
                  <a:txBody>
                    <a:bodyPr/>
                    <a:lstStyle/>
                    <a:p>
                      <a:pPr algn="ctr"/>
                      <a:endParaRPr lang="en-US" sz="2800" b="1" dirty="0">
                        <a:latin typeface="Consolas" charset="0"/>
                        <a:ea typeface="Consolas" charset="0"/>
                        <a:cs typeface="Consolas" charset="0"/>
                      </a:endParaRPr>
                    </a:p>
                  </a:txBody>
                  <a:tcPr>
                    <a:noFill/>
                  </a:tcPr>
                </a:tc>
                <a:tc>
                  <a:txBody>
                    <a:bodyPr/>
                    <a:lstStyle/>
                    <a:p>
                      <a:pPr algn="ctr"/>
                      <a:r>
                        <a:rPr lang="en-US" sz="2800" b="1" dirty="0">
                          <a:latin typeface="Consolas" charset="0"/>
                          <a:ea typeface="Consolas" charset="0"/>
                          <a:cs typeface="Consolas" charset="0"/>
                        </a:rPr>
                        <a:t>1</a:t>
                      </a:r>
                    </a:p>
                  </a:txBody>
                  <a:tcPr>
                    <a:solidFill>
                      <a:schemeClr val="accent2">
                        <a:lumMod val="40000"/>
                        <a:lumOff val="60000"/>
                      </a:schemeClr>
                    </a:solidFill>
                  </a:tcPr>
                </a:tc>
                <a:tc>
                  <a:txBody>
                    <a:bodyPr/>
                    <a:lstStyle/>
                    <a:p>
                      <a:pPr algn="ctr"/>
                      <a:r>
                        <a:rPr lang="en-US" sz="2800" b="1" dirty="0">
                          <a:latin typeface="Consolas" charset="0"/>
                          <a:ea typeface="Consolas" charset="0"/>
                          <a:cs typeface="Consolas" charset="0"/>
                        </a:rPr>
                        <a:t>0</a:t>
                      </a:r>
                    </a:p>
                  </a:txBody>
                  <a:tcPr>
                    <a:solidFill>
                      <a:schemeClr val="accent2">
                        <a:lumMod val="40000"/>
                        <a:lumOff val="60000"/>
                      </a:schemeClr>
                    </a:solidFill>
                  </a:tcPr>
                </a:tc>
                <a:tc>
                  <a:txBody>
                    <a:bodyPr/>
                    <a:lstStyle/>
                    <a:p>
                      <a:pPr algn="ctr"/>
                      <a:r>
                        <a:rPr lang="en-US" sz="2800" b="1" dirty="0">
                          <a:latin typeface="Consolas" charset="0"/>
                          <a:ea typeface="Consolas" charset="0"/>
                          <a:cs typeface="Consolas" charset="0"/>
                        </a:rPr>
                        <a:t>1</a:t>
                      </a:r>
                    </a:p>
                  </a:txBody>
                  <a:tcPr>
                    <a:solidFill>
                      <a:schemeClr val="accent2">
                        <a:lumMod val="40000"/>
                        <a:lumOff val="60000"/>
                      </a:schemeClr>
                    </a:solidFill>
                  </a:tcPr>
                </a:tc>
                <a:tc>
                  <a:txBody>
                    <a:bodyPr/>
                    <a:lstStyle/>
                    <a:p>
                      <a:pPr algn="ctr"/>
                      <a:r>
                        <a:rPr lang="en-US" sz="2800" b="1" dirty="0">
                          <a:latin typeface="Consolas" charset="0"/>
                          <a:ea typeface="Consolas" charset="0"/>
                          <a:cs typeface="Consolas" charset="0"/>
                        </a:rPr>
                        <a:t>0</a:t>
                      </a:r>
                    </a:p>
                  </a:txBody>
                  <a:tcPr>
                    <a:solidFill>
                      <a:schemeClr val="accent2">
                        <a:lumMod val="40000"/>
                        <a:lumOff val="60000"/>
                      </a:schemeClr>
                    </a:solidFill>
                  </a:tcPr>
                </a:tc>
                <a:extLst>
                  <a:ext uri="{0D108BD9-81ED-4DB2-BD59-A6C34878D82A}">
                    <a16:rowId xmlns:a16="http://schemas.microsoft.com/office/drawing/2014/main" val="10000"/>
                  </a:ext>
                </a:extLst>
              </a:tr>
            </a:tbl>
          </a:graphicData>
        </a:graphic>
      </p:graphicFrame>
      <p:graphicFrame>
        <p:nvGraphicFramePr>
          <p:cNvPr id="89" name="Table 88">
            <a:extLst>
              <a:ext uri="{FF2B5EF4-FFF2-40B4-BE49-F238E27FC236}">
                <a16:creationId xmlns:a16="http://schemas.microsoft.com/office/drawing/2014/main" id="{7CD5731E-0E22-E24E-95CD-36DC2C0B106F}"/>
              </a:ext>
            </a:extLst>
          </p:cNvPr>
          <p:cNvGraphicFramePr>
            <a:graphicFrameLocks noGrp="1"/>
          </p:cNvGraphicFramePr>
          <p:nvPr>
            <p:extLst>
              <p:ext uri="{D42A27DB-BD31-4B8C-83A1-F6EECF244321}">
                <p14:modId xmlns:p14="http://schemas.microsoft.com/office/powerpoint/2010/main" val="3762150417"/>
              </p:ext>
            </p:extLst>
          </p:nvPr>
        </p:nvGraphicFramePr>
        <p:xfrm>
          <a:off x="5764161" y="2376770"/>
          <a:ext cx="2596445" cy="518160"/>
        </p:xfrm>
        <a:graphic>
          <a:graphicData uri="http://schemas.openxmlformats.org/drawingml/2006/table">
            <a:tbl>
              <a:tblPr bandRow="1">
                <a:tableStyleId>{5C22544A-7EE6-4342-B048-85BDC9FD1C3A}</a:tableStyleId>
              </a:tblPr>
              <a:tblGrid>
                <a:gridCol w="519289">
                  <a:extLst>
                    <a:ext uri="{9D8B030D-6E8A-4147-A177-3AD203B41FA5}">
                      <a16:colId xmlns:a16="http://schemas.microsoft.com/office/drawing/2014/main" val="20000"/>
                    </a:ext>
                  </a:extLst>
                </a:gridCol>
                <a:gridCol w="519289">
                  <a:extLst>
                    <a:ext uri="{9D8B030D-6E8A-4147-A177-3AD203B41FA5}">
                      <a16:colId xmlns:a16="http://schemas.microsoft.com/office/drawing/2014/main" val="20001"/>
                    </a:ext>
                  </a:extLst>
                </a:gridCol>
                <a:gridCol w="519289">
                  <a:extLst>
                    <a:ext uri="{9D8B030D-6E8A-4147-A177-3AD203B41FA5}">
                      <a16:colId xmlns:a16="http://schemas.microsoft.com/office/drawing/2014/main" val="20002"/>
                    </a:ext>
                  </a:extLst>
                </a:gridCol>
                <a:gridCol w="519289">
                  <a:extLst>
                    <a:ext uri="{9D8B030D-6E8A-4147-A177-3AD203B41FA5}">
                      <a16:colId xmlns:a16="http://schemas.microsoft.com/office/drawing/2014/main" val="20003"/>
                    </a:ext>
                  </a:extLst>
                </a:gridCol>
                <a:gridCol w="519289">
                  <a:extLst>
                    <a:ext uri="{9D8B030D-6E8A-4147-A177-3AD203B41FA5}">
                      <a16:colId xmlns:a16="http://schemas.microsoft.com/office/drawing/2014/main" val="20004"/>
                    </a:ext>
                  </a:extLst>
                </a:gridCol>
              </a:tblGrid>
              <a:tr h="370840">
                <a:tc>
                  <a:txBody>
                    <a:bodyPr/>
                    <a:lstStyle/>
                    <a:p>
                      <a:pPr algn="ctr"/>
                      <a:endParaRPr lang="en-US" sz="2800" b="1" dirty="0">
                        <a:latin typeface="Consolas" charset="0"/>
                        <a:ea typeface="Consolas" charset="0"/>
                        <a:cs typeface="Consolas" charset="0"/>
                      </a:endParaRPr>
                    </a:p>
                  </a:txBody>
                  <a:tcPr>
                    <a:noFill/>
                  </a:tcPr>
                </a:tc>
                <a:tc>
                  <a:txBody>
                    <a:bodyPr/>
                    <a:lstStyle/>
                    <a:p>
                      <a:pPr algn="ctr"/>
                      <a:r>
                        <a:rPr lang="en-US" sz="2800" b="1" dirty="0">
                          <a:latin typeface="Consolas" charset="0"/>
                          <a:ea typeface="Consolas" charset="0"/>
                          <a:cs typeface="Consolas" charset="0"/>
                        </a:rPr>
                        <a:t>1</a:t>
                      </a:r>
                    </a:p>
                  </a:txBody>
                  <a:tcPr>
                    <a:solidFill>
                      <a:schemeClr val="accent3">
                        <a:lumMod val="40000"/>
                        <a:lumOff val="60000"/>
                      </a:schemeClr>
                    </a:solidFill>
                  </a:tcPr>
                </a:tc>
                <a:tc>
                  <a:txBody>
                    <a:bodyPr/>
                    <a:lstStyle/>
                    <a:p>
                      <a:pPr algn="ctr"/>
                      <a:r>
                        <a:rPr lang="en-US" sz="2800" b="1" dirty="0">
                          <a:latin typeface="Consolas" charset="0"/>
                          <a:ea typeface="Consolas" charset="0"/>
                          <a:cs typeface="Consolas" charset="0"/>
                        </a:rPr>
                        <a:t>0</a:t>
                      </a:r>
                    </a:p>
                  </a:txBody>
                  <a:tcPr>
                    <a:solidFill>
                      <a:schemeClr val="accent3">
                        <a:lumMod val="40000"/>
                        <a:lumOff val="60000"/>
                      </a:schemeClr>
                    </a:solidFill>
                  </a:tcPr>
                </a:tc>
                <a:tc>
                  <a:txBody>
                    <a:bodyPr/>
                    <a:lstStyle/>
                    <a:p>
                      <a:pPr algn="ctr"/>
                      <a:r>
                        <a:rPr lang="en-US" sz="2800" b="1" dirty="0">
                          <a:latin typeface="Consolas" charset="0"/>
                          <a:ea typeface="Consolas" charset="0"/>
                          <a:cs typeface="Consolas" charset="0"/>
                        </a:rPr>
                        <a:t>0</a:t>
                      </a:r>
                    </a:p>
                  </a:txBody>
                  <a:tcPr>
                    <a:solidFill>
                      <a:schemeClr val="accent3">
                        <a:lumMod val="40000"/>
                        <a:lumOff val="60000"/>
                      </a:schemeClr>
                    </a:solidFill>
                  </a:tcPr>
                </a:tc>
                <a:tc>
                  <a:txBody>
                    <a:bodyPr/>
                    <a:lstStyle/>
                    <a:p>
                      <a:pPr algn="ctr"/>
                      <a:r>
                        <a:rPr lang="en-US" sz="2800" b="1" dirty="0">
                          <a:latin typeface="Consolas" charset="0"/>
                          <a:ea typeface="Consolas" charset="0"/>
                          <a:cs typeface="Consolas" charset="0"/>
                        </a:rPr>
                        <a:t>0</a:t>
                      </a:r>
                    </a:p>
                  </a:txBody>
                  <a:tcPr>
                    <a:solidFill>
                      <a:schemeClr val="accent3">
                        <a:lumMod val="40000"/>
                        <a:lumOff val="60000"/>
                      </a:schemeClr>
                    </a:solidFill>
                  </a:tcPr>
                </a:tc>
                <a:extLst>
                  <a:ext uri="{0D108BD9-81ED-4DB2-BD59-A6C34878D82A}">
                    <a16:rowId xmlns:a16="http://schemas.microsoft.com/office/drawing/2014/main" val="10000"/>
                  </a:ext>
                </a:extLst>
              </a:tr>
            </a:tbl>
          </a:graphicData>
        </a:graphic>
      </p:graphicFrame>
      <p:sp>
        <p:nvSpPr>
          <p:cNvPr id="60" name="TextBox 59">
            <a:extLst>
              <a:ext uri="{FF2B5EF4-FFF2-40B4-BE49-F238E27FC236}">
                <a16:creationId xmlns:a16="http://schemas.microsoft.com/office/drawing/2014/main" id="{3D2507E9-2BAB-844C-873C-A8B7C81EB214}"/>
              </a:ext>
            </a:extLst>
          </p:cNvPr>
          <p:cNvSpPr txBox="1"/>
          <p:nvPr/>
        </p:nvSpPr>
        <p:spPr>
          <a:xfrm>
            <a:off x="1057863" y="2242281"/>
            <a:ext cx="4077199" cy="1107996"/>
          </a:xfrm>
          <a:prstGeom prst="rect">
            <a:avLst/>
          </a:prstGeom>
          <a:noFill/>
        </p:spPr>
        <p:txBody>
          <a:bodyPr wrap="square" rtlCol="0">
            <a:spAutoFit/>
          </a:bodyPr>
          <a:lstStyle/>
          <a:p>
            <a:pPr algn="ctr"/>
            <a:r>
              <a:rPr lang="en-US" sz="2200" dirty="0"/>
              <a:t>which bitwise operation takes </a:t>
            </a:r>
            <a:r>
              <a:rPr lang="en-US" sz="2200" b="1" dirty="0"/>
              <a:t>two values </a:t>
            </a:r>
            <a:r>
              <a:rPr lang="en-US" sz="2200" dirty="0"/>
              <a:t>and can output a 1 when one of its inputs is 0?</a:t>
            </a:r>
            <a:endParaRPr lang="en-US" sz="2400" b="1" dirty="0">
              <a:latin typeface="Consolas" panose="020B0609020204030204" pitchFamily="49" charset="0"/>
              <a:cs typeface="Consolas" panose="020B0609020204030204" pitchFamily="49" charset="0"/>
            </a:endParaRPr>
          </a:p>
        </p:txBody>
      </p:sp>
      <p:sp>
        <p:nvSpPr>
          <p:cNvPr id="19" name="TextBox 18">
            <a:extLst>
              <a:ext uri="{FF2B5EF4-FFF2-40B4-BE49-F238E27FC236}">
                <a16:creationId xmlns:a16="http://schemas.microsoft.com/office/drawing/2014/main" id="{CFD9B5C0-D94B-3B41-841D-E60995AB73BE}"/>
              </a:ext>
            </a:extLst>
          </p:cNvPr>
          <p:cNvSpPr txBox="1"/>
          <p:nvPr/>
        </p:nvSpPr>
        <p:spPr>
          <a:xfrm>
            <a:off x="5953432" y="2850805"/>
            <a:ext cx="301686" cy="523220"/>
          </a:xfrm>
          <a:prstGeom prst="rect">
            <a:avLst/>
          </a:prstGeom>
          <a:noFill/>
        </p:spPr>
        <p:txBody>
          <a:bodyPr wrap="none" rtlCol="0">
            <a:spAutoFit/>
          </a:bodyPr>
          <a:lstStyle/>
          <a:p>
            <a:r>
              <a:rPr lang="en-US" sz="2800" b="1" dirty="0"/>
              <a:t>|</a:t>
            </a:r>
          </a:p>
        </p:txBody>
      </p:sp>
      <p:graphicFrame>
        <p:nvGraphicFramePr>
          <p:cNvPr id="83" name="Table 82">
            <a:extLst>
              <a:ext uri="{FF2B5EF4-FFF2-40B4-BE49-F238E27FC236}">
                <a16:creationId xmlns:a16="http://schemas.microsoft.com/office/drawing/2014/main" id="{DC6AC68E-5471-3E46-9B87-0F575BE5D0B8}"/>
              </a:ext>
            </a:extLst>
          </p:cNvPr>
          <p:cNvGraphicFramePr>
            <a:graphicFrameLocks noGrp="1"/>
          </p:cNvGraphicFramePr>
          <p:nvPr>
            <p:extLst>
              <p:ext uri="{D42A27DB-BD31-4B8C-83A1-F6EECF244321}">
                <p14:modId xmlns:p14="http://schemas.microsoft.com/office/powerpoint/2010/main" val="1382572721"/>
              </p:ext>
            </p:extLst>
          </p:nvPr>
        </p:nvGraphicFramePr>
        <p:xfrm>
          <a:off x="6282081" y="2903398"/>
          <a:ext cx="2077156" cy="518160"/>
        </p:xfrm>
        <a:graphic>
          <a:graphicData uri="http://schemas.openxmlformats.org/drawingml/2006/table">
            <a:tbl>
              <a:tblPr bandRow="1">
                <a:tableStyleId>{5C22544A-7EE6-4342-B048-85BDC9FD1C3A}</a:tableStyleId>
              </a:tblPr>
              <a:tblGrid>
                <a:gridCol w="519289">
                  <a:extLst>
                    <a:ext uri="{9D8B030D-6E8A-4147-A177-3AD203B41FA5}">
                      <a16:colId xmlns:a16="http://schemas.microsoft.com/office/drawing/2014/main" val="20001"/>
                    </a:ext>
                  </a:extLst>
                </a:gridCol>
                <a:gridCol w="519289">
                  <a:extLst>
                    <a:ext uri="{9D8B030D-6E8A-4147-A177-3AD203B41FA5}">
                      <a16:colId xmlns:a16="http://schemas.microsoft.com/office/drawing/2014/main" val="20002"/>
                    </a:ext>
                  </a:extLst>
                </a:gridCol>
                <a:gridCol w="519289">
                  <a:extLst>
                    <a:ext uri="{9D8B030D-6E8A-4147-A177-3AD203B41FA5}">
                      <a16:colId xmlns:a16="http://schemas.microsoft.com/office/drawing/2014/main" val="20003"/>
                    </a:ext>
                  </a:extLst>
                </a:gridCol>
                <a:gridCol w="519289">
                  <a:extLst>
                    <a:ext uri="{9D8B030D-6E8A-4147-A177-3AD203B41FA5}">
                      <a16:colId xmlns:a16="http://schemas.microsoft.com/office/drawing/2014/main" val="20004"/>
                    </a:ext>
                  </a:extLst>
                </a:gridCol>
              </a:tblGrid>
              <a:tr h="370840">
                <a:tc>
                  <a:txBody>
                    <a:bodyPr/>
                    <a:lstStyle/>
                    <a:p>
                      <a:pPr algn="ctr"/>
                      <a:r>
                        <a:rPr lang="en-US" sz="2800" b="1" dirty="0">
                          <a:latin typeface="Consolas" charset="0"/>
                          <a:ea typeface="Consolas" charset="0"/>
                          <a:cs typeface="Consolas" charset="0"/>
                        </a:rPr>
                        <a:t>0</a:t>
                      </a:r>
                    </a:p>
                  </a:txBody>
                  <a:tcPr/>
                </a:tc>
                <a:tc>
                  <a:txBody>
                    <a:bodyPr/>
                    <a:lstStyle/>
                    <a:p>
                      <a:pPr algn="ctr"/>
                      <a:r>
                        <a:rPr lang="en-US" sz="2800" b="1" dirty="0">
                          <a:latin typeface="Consolas" charset="0"/>
                          <a:ea typeface="Consolas" charset="0"/>
                          <a:cs typeface="Consolas" charset="0"/>
                        </a:rPr>
                        <a:t>0</a:t>
                      </a:r>
                    </a:p>
                  </a:txBody>
                  <a:tcPr/>
                </a:tc>
                <a:tc>
                  <a:txBody>
                    <a:bodyPr/>
                    <a:lstStyle/>
                    <a:p>
                      <a:pPr algn="ctr"/>
                      <a:r>
                        <a:rPr lang="en-US" sz="2800" b="1" dirty="0">
                          <a:latin typeface="Consolas" charset="0"/>
                          <a:ea typeface="Consolas" charset="0"/>
                          <a:cs typeface="Consolas" charset="0"/>
                        </a:rPr>
                        <a:t>1</a:t>
                      </a:r>
                    </a:p>
                  </a:txBody>
                  <a:tcPr/>
                </a:tc>
                <a:tc>
                  <a:txBody>
                    <a:bodyPr/>
                    <a:lstStyle/>
                    <a:p>
                      <a:pPr algn="ctr"/>
                      <a:r>
                        <a:rPr lang="en-US" sz="2800" b="1" dirty="0">
                          <a:latin typeface="Consolas" charset="0"/>
                          <a:ea typeface="Consolas" charset="0"/>
                          <a:cs typeface="Consolas" charset="0"/>
                        </a:rPr>
                        <a:t>0</a:t>
                      </a:r>
                    </a:p>
                  </a:txBody>
                  <a:tcPr/>
                </a:tc>
                <a:extLst>
                  <a:ext uri="{0D108BD9-81ED-4DB2-BD59-A6C34878D82A}">
                    <a16:rowId xmlns:a16="http://schemas.microsoft.com/office/drawing/2014/main" val="10000"/>
                  </a:ext>
                </a:extLst>
              </a:tr>
            </a:tbl>
          </a:graphicData>
        </a:graphic>
      </p:graphicFrame>
      <p:cxnSp>
        <p:nvCxnSpPr>
          <p:cNvPr id="88" name="Straight Connector 87">
            <a:extLst>
              <a:ext uri="{FF2B5EF4-FFF2-40B4-BE49-F238E27FC236}">
                <a16:creationId xmlns:a16="http://schemas.microsoft.com/office/drawing/2014/main" id="{75D0B35C-86EA-AE42-BEC7-1FC66C1553A1}"/>
              </a:ext>
            </a:extLst>
          </p:cNvPr>
          <p:cNvCxnSpPr>
            <a:cxnSpLocks/>
          </p:cNvCxnSpPr>
          <p:nvPr/>
        </p:nvCxnSpPr>
        <p:spPr>
          <a:xfrm>
            <a:off x="5916563" y="3417324"/>
            <a:ext cx="244404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TextBox 83">
            <a:extLst>
              <a:ext uri="{FF2B5EF4-FFF2-40B4-BE49-F238E27FC236}">
                <a16:creationId xmlns:a16="http://schemas.microsoft.com/office/drawing/2014/main" id="{804EDF08-58C9-6649-BB81-9CBA3D78502C}"/>
              </a:ext>
            </a:extLst>
          </p:cNvPr>
          <p:cNvSpPr txBox="1"/>
          <p:nvPr/>
        </p:nvSpPr>
        <p:spPr>
          <a:xfrm>
            <a:off x="1576420" y="3507326"/>
            <a:ext cx="4077199" cy="769441"/>
          </a:xfrm>
          <a:prstGeom prst="rect">
            <a:avLst/>
          </a:prstGeom>
          <a:noFill/>
        </p:spPr>
        <p:txBody>
          <a:bodyPr wrap="square" rtlCol="0">
            <a:spAutoFit/>
          </a:bodyPr>
          <a:lstStyle/>
          <a:p>
            <a:pPr algn="ctr"/>
            <a:r>
              <a:rPr lang="en-US" sz="2200" dirty="0"/>
              <a:t>if I </a:t>
            </a:r>
            <a:r>
              <a:rPr lang="en-US" sz="2200" i="1" dirty="0"/>
              <a:t>just</a:t>
            </a:r>
            <a:r>
              <a:rPr lang="en-US" sz="2200" dirty="0"/>
              <a:t> want to turn on bit 1, what pattern of bits will I use?</a:t>
            </a:r>
            <a:endParaRPr lang="en-US" sz="2400" b="1" dirty="0">
              <a:latin typeface="Consolas" panose="020B0609020204030204" pitchFamily="49" charset="0"/>
              <a:cs typeface="Consolas" panose="020B0609020204030204" pitchFamily="49" charset="0"/>
            </a:endParaRPr>
          </a:p>
        </p:txBody>
      </p:sp>
      <p:sp>
        <p:nvSpPr>
          <p:cNvPr id="90" name="Oval 89">
            <a:extLst>
              <a:ext uri="{FF2B5EF4-FFF2-40B4-BE49-F238E27FC236}">
                <a16:creationId xmlns:a16="http://schemas.microsoft.com/office/drawing/2014/main" id="{48AA83BF-D3F7-5A40-A2E0-07A4AB0F2461}"/>
              </a:ext>
            </a:extLst>
          </p:cNvPr>
          <p:cNvSpPr/>
          <p:nvPr/>
        </p:nvSpPr>
        <p:spPr>
          <a:xfrm>
            <a:off x="6907964" y="4151160"/>
            <a:ext cx="228600" cy="22860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a:extLst>
              <a:ext uri="{FF2B5EF4-FFF2-40B4-BE49-F238E27FC236}">
                <a16:creationId xmlns:a16="http://schemas.microsoft.com/office/drawing/2014/main" id="{E8B0F24D-019D-1B41-B6AB-E9554154F635}"/>
              </a:ext>
            </a:extLst>
          </p:cNvPr>
          <p:cNvSpPr/>
          <p:nvPr/>
        </p:nvSpPr>
        <p:spPr>
          <a:xfrm>
            <a:off x="8049325" y="4151160"/>
            <a:ext cx="228600" cy="22860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a:extLst>
              <a:ext uri="{FF2B5EF4-FFF2-40B4-BE49-F238E27FC236}">
                <a16:creationId xmlns:a16="http://schemas.microsoft.com/office/drawing/2014/main" id="{9C726F14-C888-FF4E-AABA-C2D24DFC3823}"/>
              </a:ext>
            </a:extLst>
          </p:cNvPr>
          <p:cNvSpPr txBox="1"/>
          <p:nvPr/>
        </p:nvSpPr>
        <p:spPr>
          <a:xfrm>
            <a:off x="2154071" y="4527519"/>
            <a:ext cx="4753893" cy="769441"/>
          </a:xfrm>
          <a:prstGeom prst="rect">
            <a:avLst/>
          </a:prstGeom>
          <a:noFill/>
        </p:spPr>
        <p:txBody>
          <a:bodyPr wrap="square" rtlCol="0">
            <a:spAutoFit/>
          </a:bodyPr>
          <a:lstStyle/>
          <a:p>
            <a:pPr algn="ctr"/>
            <a:r>
              <a:rPr lang="en-US" sz="2200" dirty="0"/>
              <a:t>is there a way to </a:t>
            </a:r>
            <a:r>
              <a:rPr lang="en-US" sz="2200" b="1" dirty="0"/>
              <a:t>generalize </a:t>
            </a:r>
            <a:r>
              <a:rPr lang="en-US" sz="2200" dirty="0"/>
              <a:t>this pattern based on the bit’s </a:t>
            </a:r>
            <a:r>
              <a:rPr lang="en-US" sz="2200" i="1" dirty="0"/>
              <a:t>number?</a:t>
            </a:r>
            <a:endParaRPr lang="en-US" sz="2400" b="1" dirty="0">
              <a:latin typeface="Consolas" panose="020B0609020204030204" pitchFamily="49" charset="0"/>
              <a:cs typeface="Consolas" panose="020B0609020204030204" pitchFamily="49" charset="0"/>
            </a:endParaRPr>
          </a:p>
        </p:txBody>
      </p:sp>
      <p:grpSp>
        <p:nvGrpSpPr>
          <p:cNvPr id="28" name="Group 27">
            <a:extLst>
              <a:ext uri="{FF2B5EF4-FFF2-40B4-BE49-F238E27FC236}">
                <a16:creationId xmlns:a16="http://schemas.microsoft.com/office/drawing/2014/main" id="{969F5265-550D-E8A5-3D1E-96CB6CC05090}"/>
              </a:ext>
            </a:extLst>
          </p:cNvPr>
          <p:cNvGrpSpPr/>
          <p:nvPr/>
        </p:nvGrpSpPr>
        <p:grpSpPr>
          <a:xfrm>
            <a:off x="5569221" y="1104900"/>
            <a:ext cx="2861940" cy="1154558"/>
            <a:chOff x="186060" y="1052230"/>
            <a:chExt cx="2861940" cy="1154558"/>
          </a:xfrm>
        </p:grpSpPr>
        <p:grpSp>
          <p:nvGrpSpPr>
            <p:cNvPr id="20" name="Group 19">
              <a:extLst>
                <a:ext uri="{FF2B5EF4-FFF2-40B4-BE49-F238E27FC236}">
                  <a16:creationId xmlns:a16="http://schemas.microsoft.com/office/drawing/2014/main" id="{F478D87A-B25A-8C40-8523-A06F9141FA09}"/>
                </a:ext>
              </a:extLst>
            </p:cNvPr>
            <p:cNvGrpSpPr/>
            <p:nvPr/>
          </p:nvGrpSpPr>
          <p:grpSpPr>
            <a:xfrm>
              <a:off x="186060" y="1125794"/>
              <a:ext cx="2861940" cy="1080994"/>
              <a:chOff x="186060" y="1125794"/>
              <a:chExt cx="2861940" cy="1080994"/>
            </a:xfrm>
          </p:grpSpPr>
          <p:sp>
            <p:nvSpPr>
              <p:cNvPr id="7" name="Oval 6">
                <a:extLst>
                  <a:ext uri="{FF2B5EF4-FFF2-40B4-BE49-F238E27FC236}">
                    <a16:creationId xmlns:a16="http://schemas.microsoft.com/office/drawing/2014/main" id="{A15C36A5-19F8-144B-880C-1BA1C1CDD433}"/>
                  </a:ext>
                </a:extLst>
              </p:cNvPr>
              <p:cNvSpPr/>
              <p:nvPr/>
            </p:nvSpPr>
            <p:spPr>
              <a:xfrm>
                <a:off x="1606115" y="1125794"/>
                <a:ext cx="228600" cy="22860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4A4F6A41-5BD7-3046-BFB7-FAEAD2E73501}"/>
                  </a:ext>
                </a:extLst>
              </p:cNvPr>
              <p:cNvSpPr/>
              <p:nvPr/>
            </p:nvSpPr>
            <p:spPr>
              <a:xfrm>
                <a:off x="2176796" y="1125794"/>
                <a:ext cx="228600" cy="22860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92001300-5201-7343-81BB-BA9334C897EB}"/>
                  </a:ext>
                </a:extLst>
              </p:cNvPr>
              <p:cNvSpPr/>
              <p:nvPr/>
            </p:nvSpPr>
            <p:spPr>
              <a:xfrm>
                <a:off x="2747476" y="1125794"/>
                <a:ext cx="228600" cy="22860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757FE96-7DA1-714A-822F-6CC4280FF48B}"/>
                  </a:ext>
                </a:extLst>
              </p:cNvPr>
              <p:cNvSpPr txBox="1"/>
              <p:nvPr/>
            </p:nvSpPr>
            <p:spPr>
              <a:xfrm>
                <a:off x="958816" y="1354394"/>
                <a:ext cx="381836" cy="523220"/>
              </a:xfrm>
              <a:prstGeom prst="rect">
                <a:avLst/>
              </a:prstGeom>
              <a:noFill/>
            </p:spPr>
            <p:txBody>
              <a:bodyPr wrap="none" rtlCol="0">
                <a:spAutoFit/>
              </a:bodyPr>
              <a:lstStyle/>
              <a:p>
                <a:r>
                  <a:rPr lang="en-US" sz="2800" b="1" dirty="0">
                    <a:latin typeface="Consolas" charset="0"/>
                    <a:ea typeface="Consolas" charset="0"/>
                    <a:cs typeface="Consolas" charset="0"/>
                  </a:rPr>
                  <a:t>1</a:t>
                </a:r>
              </a:p>
            </p:txBody>
          </p:sp>
          <p:sp>
            <p:nvSpPr>
              <p:cNvPr id="11" name="TextBox 10">
                <a:extLst>
                  <a:ext uri="{FF2B5EF4-FFF2-40B4-BE49-F238E27FC236}">
                    <a16:creationId xmlns:a16="http://schemas.microsoft.com/office/drawing/2014/main" id="{F7620EE6-47A8-D647-8E88-F5164E1BB04A}"/>
                  </a:ext>
                </a:extLst>
              </p:cNvPr>
              <p:cNvSpPr txBox="1"/>
              <p:nvPr/>
            </p:nvSpPr>
            <p:spPr>
              <a:xfrm>
                <a:off x="1534192" y="1354394"/>
                <a:ext cx="381836" cy="523220"/>
              </a:xfrm>
              <a:prstGeom prst="rect">
                <a:avLst/>
              </a:prstGeom>
              <a:noFill/>
            </p:spPr>
            <p:txBody>
              <a:bodyPr wrap="none" rtlCol="0">
                <a:spAutoFit/>
              </a:bodyPr>
              <a:lstStyle/>
              <a:p>
                <a:r>
                  <a:rPr lang="en-US" sz="2800" b="1" dirty="0">
                    <a:latin typeface="Consolas" charset="0"/>
                    <a:ea typeface="Consolas" charset="0"/>
                    <a:cs typeface="Consolas" charset="0"/>
                  </a:rPr>
                  <a:t>0</a:t>
                </a:r>
              </a:p>
            </p:txBody>
          </p:sp>
          <p:sp>
            <p:nvSpPr>
              <p:cNvPr id="12" name="TextBox 11">
                <a:extLst>
                  <a:ext uri="{FF2B5EF4-FFF2-40B4-BE49-F238E27FC236}">
                    <a16:creationId xmlns:a16="http://schemas.microsoft.com/office/drawing/2014/main" id="{1E9A16AD-BD2C-9442-BCDD-980902EA4AB3}"/>
                  </a:ext>
                </a:extLst>
              </p:cNvPr>
              <p:cNvSpPr txBox="1"/>
              <p:nvPr/>
            </p:nvSpPr>
            <p:spPr>
              <a:xfrm>
                <a:off x="2100178" y="1354394"/>
                <a:ext cx="381836" cy="523220"/>
              </a:xfrm>
              <a:prstGeom prst="rect">
                <a:avLst/>
              </a:prstGeom>
              <a:noFill/>
            </p:spPr>
            <p:txBody>
              <a:bodyPr wrap="none" rtlCol="0">
                <a:spAutoFit/>
              </a:bodyPr>
              <a:lstStyle/>
              <a:p>
                <a:r>
                  <a:rPr lang="en-US" sz="2800" b="1" dirty="0">
                    <a:latin typeface="Consolas" charset="0"/>
                    <a:ea typeface="Consolas" charset="0"/>
                    <a:cs typeface="Consolas" charset="0"/>
                  </a:rPr>
                  <a:t>0</a:t>
                </a:r>
              </a:p>
            </p:txBody>
          </p:sp>
          <p:sp>
            <p:nvSpPr>
              <p:cNvPr id="13" name="TextBox 12">
                <a:extLst>
                  <a:ext uri="{FF2B5EF4-FFF2-40B4-BE49-F238E27FC236}">
                    <a16:creationId xmlns:a16="http://schemas.microsoft.com/office/drawing/2014/main" id="{2FD78FB9-461A-A449-9DAC-DF57A4F62B4A}"/>
                  </a:ext>
                </a:extLst>
              </p:cNvPr>
              <p:cNvSpPr txBox="1"/>
              <p:nvPr/>
            </p:nvSpPr>
            <p:spPr>
              <a:xfrm>
                <a:off x="2666164" y="1354394"/>
                <a:ext cx="381836" cy="523220"/>
              </a:xfrm>
              <a:prstGeom prst="rect">
                <a:avLst/>
              </a:prstGeom>
              <a:noFill/>
            </p:spPr>
            <p:txBody>
              <a:bodyPr wrap="none" rtlCol="0">
                <a:spAutoFit/>
              </a:bodyPr>
              <a:lstStyle/>
              <a:p>
                <a:r>
                  <a:rPr lang="en-US" sz="2800" b="1" dirty="0">
                    <a:latin typeface="Consolas" charset="0"/>
                    <a:ea typeface="Consolas" charset="0"/>
                    <a:cs typeface="Consolas" charset="0"/>
                  </a:rPr>
                  <a:t>0</a:t>
                </a:r>
              </a:p>
            </p:txBody>
          </p:sp>
          <p:sp>
            <p:nvSpPr>
              <p:cNvPr id="14" name="TextBox 13">
                <a:extLst>
                  <a:ext uri="{FF2B5EF4-FFF2-40B4-BE49-F238E27FC236}">
                    <a16:creationId xmlns:a16="http://schemas.microsoft.com/office/drawing/2014/main" id="{DC159DC8-EA2A-C942-B50E-864EEEC372F9}"/>
                  </a:ext>
                </a:extLst>
              </p:cNvPr>
              <p:cNvSpPr txBox="1"/>
              <p:nvPr/>
            </p:nvSpPr>
            <p:spPr>
              <a:xfrm>
                <a:off x="986869" y="1806678"/>
                <a:ext cx="325730" cy="400110"/>
              </a:xfrm>
              <a:prstGeom prst="rect">
                <a:avLst/>
              </a:prstGeom>
              <a:noFill/>
            </p:spPr>
            <p:txBody>
              <a:bodyPr wrap="none" rtlCol="0">
                <a:spAutoFit/>
              </a:bodyPr>
              <a:lstStyle/>
              <a:p>
                <a:pPr algn="ctr"/>
                <a:r>
                  <a:rPr lang="en-US" sz="2000" i="1" dirty="0">
                    <a:latin typeface="Consolas" charset="0"/>
                    <a:ea typeface="Consolas" charset="0"/>
                    <a:cs typeface="Consolas" charset="0"/>
                  </a:rPr>
                  <a:t>3</a:t>
                </a:r>
              </a:p>
            </p:txBody>
          </p:sp>
          <p:sp>
            <p:nvSpPr>
              <p:cNvPr id="15" name="TextBox 14">
                <a:extLst>
                  <a:ext uri="{FF2B5EF4-FFF2-40B4-BE49-F238E27FC236}">
                    <a16:creationId xmlns:a16="http://schemas.microsoft.com/office/drawing/2014/main" id="{4B40FAE5-63D1-D847-BBE3-2E012DA491FD}"/>
                  </a:ext>
                </a:extLst>
              </p:cNvPr>
              <p:cNvSpPr txBox="1"/>
              <p:nvPr/>
            </p:nvSpPr>
            <p:spPr>
              <a:xfrm>
                <a:off x="1562245" y="1806678"/>
                <a:ext cx="325730" cy="400110"/>
              </a:xfrm>
              <a:prstGeom prst="rect">
                <a:avLst/>
              </a:prstGeom>
              <a:noFill/>
            </p:spPr>
            <p:txBody>
              <a:bodyPr wrap="none" rtlCol="0">
                <a:spAutoFit/>
              </a:bodyPr>
              <a:lstStyle/>
              <a:p>
                <a:pPr algn="ctr"/>
                <a:r>
                  <a:rPr lang="en-US" sz="2000" i="1" dirty="0">
                    <a:latin typeface="Consolas" charset="0"/>
                    <a:ea typeface="Consolas" charset="0"/>
                    <a:cs typeface="Consolas" charset="0"/>
                  </a:rPr>
                  <a:t>2</a:t>
                </a:r>
              </a:p>
            </p:txBody>
          </p:sp>
          <p:sp>
            <p:nvSpPr>
              <p:cNvPr id="16" name="TextBox 15">
                <a:extLst>
                  <a:ext uri="{FF2B5EF4-FFF2-40B4-BE49-F238E27FC236}">
                    <a16:creationId xmlns:a16="http://schemas.microsoft.com/office/drawing/2014/main" id="{5F2AA991-5C68-D041-BBE2-E06C8650DBA5}"/>
                  </a:ext>
                </a:extLst>
              </p:cNvPr>
              <p:cNvSpPr txBox="1"/>
              <p:nvPr/>
            </p:nvSpPr>
            <p:spPr>
              <a:xfrm>
                <a:off x="2128231" y="1806678"/>
                <a:ext cx="325730" cy="400110"/>
              </a:xfrm>
              <a:prstGeom prst="rect">
                <a:avLst/>
              </a:prstGeom>
              <a:noFill/>
            </p:spPr>
            <p:txBody>
              <a:bodyPr wrap="none" rtlCol="0">
                <a:spAutoFit/>
              </a:bodyPr>
              <a:lstStyle/>
              <a:p>
                <a:pPr algn="ctr"/>
                <a:r>
                  <a:rPr lang="en-US" sz="2000" i="1" dirty="0">
                    <a:latin typeface="Consolas" charset="0"/>
                    <a:ea typeface="Consolas" charset="0"/>
                    <a:cs typeface="Consolas" charset="0"/>
                  </a:rPr>
                  <a:t>1</a:t>
                </a:r>
              </a:p>
            </p:txBody>
          </p:sp>
          <p:sp>
            <p:nvSpPr>
              <p:cNvPr id="17" name="TextBox 16">
                <a:extLst>
                  <a:ext uri="{FF2B5EF4-FFF2-40B4-BE49-F238E27FC236}">
                    <a16:creationId xmlns:a16="http://schemas.microsoft.com/office/drawing/2014/main" id="{6E157656-A963-5646-99FD-9D3EC7C7934A}"/>
                  </a:ext>
                </a:extLst>
              </p:cNvPr>
              <p:cNvSpPr txBox="1"/>
              <p:nvPr/>
            </p:nvSpPr>
            <p:spPr>
              <a:xfrm>
                <a:off x="2694217" y="1806678"/>
                <a:ext cx="325730" cy="400110"/>
              </a:xfrm>
              <a:prstGeom prst="rect">
                <a:avLst/>
              </a:prstGeom>
              <a:noFill/>
            </p:spPr>
            <p:txBody>
              <a:bodyPr wrap="none" rtlCol="0">
                <a:spAutoFit/>
              </a:bodyPr>
              <a:lstStyle/>
              <a:p>
                <a:pPr algn="ctr"/>
                <a:r>
                  <a:rPr lang="en-US" sz="2000" i="1" dirty="0">
                    <a:latin typeface="Consolas" charset="0"/>
                    <a:ea typeface="Consolas" charset="0"/>
                    <a:cs typeface="Consolas" charset="0"/>
                  </a:rPr>
                  <a:t>0</a:t>
                </a:r>
              </a:p>
            </p:txBody>
          </p:sp>
          <p:sp>
            <p:nvSpPr>
              <p:cNvPr id="18" name="TextBox 17">
                <a:extLst>
                  <a:ext uri="{FF2B5EF4-FFF2-40B4-BE49-F238E27FC236}">
                    <a16:creationId xmlns:a16="http://schemas.microsoft.com/office/drawing/2014/main" id="{F2B6C90C-5BB4-2B4F-9C30-DCC405CD4740}"/>
                  </a:ext>
                </a:extLst>
              </p:cNvPr>
              <p:cNvSpPr txBox="1"/>
              <p:nvPr/>
            </p:nvSpPr>
            <p:spPr>
              <a:xfrm>
                <a:off x="186060" y="1806678"/>
                <a:ext cx="704039" cy="400110"/>
              </a:xfrm>
              <a:prstGeom prst="rect">
                <a:avLst/>
              </a:prstGeom>
              <a:noFill/>
            </p:spPr>
            <p:txBody>
              <a:bodyPr wrap="none" rtlCol="0">
                <a:spAutoFit/>
              </a:bodyPr>
              <a:lstStyle/>
              <a:p>
                <a:r>
                  <a:rPr lang="en-US" sz="2000" i="1" dirty="0"/>
                  <a:t>Bit #</a:t>
                </a:r>
              </a:p>
            </p:txBody>
          </p:sp>
        </p:grpSp>
        <p:grpSp>
          <p:nvGrpSpPr>
            <p:cNvPr id="22" name="Group 21">
              <a:extLst>
                <a:ext uri="{FF2B5EF4-FFF2-40B4-BE49-F238E27FC236}">
                  <a16:creationId xmlns:a16="http://schemas.microsoft.com/office/drawing/2014/main" id="{20DBBEC3-2648-0818-9892-C4E44D49D7A0}"/>
                </a:ext>
              </a:extLst>
            </p:cNvPr>
            <p:cNvGrpSpPr/>
            <p:nvPr/>
          </p:nvGrpSpPr>
          <p:grpSpPr>
            <a:xfrm>
              <a:off x="894092" y="1052230"/>
              <a:ext cx="501445" cy="363794"/>
              <a:chOff x="6499123" y="1042219"/>
              <a:chExt cx="501445" cy="363794"/>
            </a:xfrm>
          </p:grpSpPr>
          <p:sp>
            <p:nvSpPr>
              <p:cNvPr id="23" name="Oval 22">
                <a:extLst>
                  <a:ext uri="{FF2B5EF4-FFF2-40B4-BE49-F238E27FC236}">
                    <a16:creationId xmlns:a16="http://schemas.microsoft.com/office/drawing/2014/main" id="{46C2FD29-5E80-0F2B-504E-619CB038BC3D}"/>
                  </a:ext>
                </a:extLst>
              </p:cNvPr>
              <p:cNvSpPr/>
              <p:nvPr/>
            </p:nvSpPr>
            <p:spPr>
              <a:xfrm>
                <a:off x="6641834" y="1099430"/>
                <a:ext cx="228600" cy="228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a:extLst>
                  <a:ext uri="{FF2B5EF4-FFF2-40B4-BE49-F238E27FC236}">
                    <a16:creationId xmlns:a16="http://schemas.microsoft.com/office/drawing/2014/main" id="{C69939C9-39CC-9F50-7707-4DEC144FBEBD}"/>
                  </a:ext>
                </a:extLst>
              </p:cNvPr>
              <p:cNvCxnSpPr/>
              <p:nvPr/>
            </p:nvCxnSpPr>
            <p:spPr>
              <a:xfrm flipH="1" flipV="1">
                <a:off x="6499123" y="1042219"/>
                <a:ext cx="94146" cy="5721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3221008-E1A1-FC38-863B-106F6570110C}"/>
                  </a:ext>
                </a:extLst>
              </p:cNvPr>
              <p:cNvCxnSpPr>
                <a:cxnSpLocks/>
              </p:cNvCxnSpPr>
              <p:nvPr/>
            </p:nvCxnSpPr>
            <p:spPr>
              <a:xfrm flipH="1">
                <a:off x="6538452" y="1307690"/>
                <a:ext cx="98323" cy="7865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135CB141-2373-E14C-F7BE-F000AA75035E}"/>
                  </a:ext>
                </a:extLst>
              </p:cNvPr>
              <p:cNvCxnSpPr>
                <a:cxnSpLocks/>
              </p:cNvCxnSpPr>
              <p:nvPr/>
            </p:nvCxnSpPr>
            <p:spPr>
              <a:xfrm flipV="1">
                <a:off x="6862917" y="1071716"/>
                <a:ext cx="94146" cy="5721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542D4FD-0A78-758D-EE5A-8834E9FC27BF}"/>
                  </a:ext>
                </a:extLst>
              </p:cNvPr>
              <p:cNvCxnSpPr>
                <a:cxnSpLocks/>
              </p:cNvCxnSpPr>
              <p:nvPr/>
            </p:nvCxnSpPr>
            <p:spPr>
              <a:xfrm>
                <a:off x="6872748" y="1317523"/>
                <a:ext cx="127820" cy="8849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0994555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8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p:bldP spid="60" grpId="0"/>
      <p:bldP spid="19" grpId="0"/>
      <p:bldP spid="84" grpId="0"/>
      <p:bldP spid="90" grpId="0" animBg="1"/>
      <p:bldP spid="92" grpId="0" animBg="1"/>
      <p:bldP spid="9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2D0A9-C834-E94B-BFD0-1E1C1F9AFE1F}"/>
              </a:ext>
            </a:extLst>
          </p:cNvPr>
          <p:cNvSpPr>
            <a:spLocks noGrp="1"/>
          </p:cNvSpPr>
          <p:nvPr>
            <p:ph type="title"/>
          </p:nvPr>
        </p:nvSpPr>
        <p:spPr/>
        <p:txBody>
          <a:bodyPr/>
          <a:lstStyle/>
          <a:p>
            <a:r>
              <a:rPr lang="en-US" dirty="0"/>
              <a:t>The pattern for bit n is… (</a:t>
            </a:r>
            <a:r>
              <a:rPr lang="en-US" dirty="0">
                <a:latin typeface="Consolas" panose="020B0609020204030204" pitchFamily="49" charset="0"/>
                <a:cs typeface="Consolas" panose="020B0609020204030204" pitchFamily="49" charset="0"/>
              </a:rPr>
              <a:t>bits[n] = 1</a:t>
            </a:r>
            <a:r>
              <a:rPr lang="en-US" dirty="0"/>
              <a:t>)</a:t>
            </a:r>
          </a:p>
        </p:txBody>
      </p:sp>
      <p:sp>
        <p:nvSpPr>
          <p:cNvPr id="3" name="Content Placeholder 2">
            <a:extLst>
              <a:ext uri="{FF2B5EF4-FFF2-40B4-BE49-F238E27FC236}">
                <a16:creationId xmlns:a16="http://schemas.microsoft.com/office/drawing/2014/main" id="{7F834FAB-7667-F740-A8FF-D0ED381B1C5E}"/>
              </a:ext>
            </a:extLst>
          </p:cNvPr>
          <p:cNvSpPr>
            <a:spLocks noGrp="1"/>
          </p:cNvSpPr>
          <p:nvPr>
            <p:ph idx="1"/>
          </p:nvPr>
        </p:nvSpPr>
        <p:spPr>
          <a:xfrm>
            <a:off x="152400" y="495302"/>
            <a:ext cx="8991600" cy="495300"/>
          </a:xfrm>
        </p:spPr>
        <p:txBody>
          <a:bodyPr/>
          <a:lstStyle/>
          <a:p>
            <a:r>
              <a:rPr lang="en-US" dirty="0"/>
              <a:t>let’s see.</a:t>
            </a:r>
          </a:p>
        </p:txBody>
      </p:sp>
      <p:sp>
        <p:nvSpPr>
          <p:cNvPr id="4" name="Footer Placeholder 3">
            <a:extLst>
              <a:ext uri="{FF2B5EF4-FFF2-40B4-BE49-F238E27FC236}">
                <a16:creationId xmlns:a16="http://schemas.microsoft.com/office/drawing/2014/main" id="{0EC92C87-29FB-D84B-9802-431E651AC62C}"/>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E4C07F36-A029-7B46-981F-40538E1181A2}"/>
              </a:ext>
            </a:extLst>
          </p:cNvPr>
          <p:cNvSpPr>
            <a:spLocks noGrp="1"/>
          </p:cNvSpPr>
          <p:nvPr>
            <p:ph type="sldNum" sz="quarter" idx="12"/>
          </p:nvPr>
        </p:nvSpPr>
        <p:spPr/>
        <p:txBody>
          <a:bodyPr/>
          <a:lstStyle/>
          <a:p>
            <a:fld id="{3552B95B-556F-44BD-91A5-D80C1B9E2BB3}" type="slidenum">
              <a:rPr lang="en-US" smtClean="0"/>
              <a:pPr/>
              <a:t>15</a:t>
            </a:fld>
            <a:endParaRPr lang="en-US"/>
          </a:p>
        </p:txBody>
      </p:sp>
      <p:sp>
        <p:nvSpPr>
          <p:cNvPr id="6" name="TextBox 5">
            <a:extLst>
              <a:ext uri="{FF2B5EF4-FFF2-40B4-BE49-F238E27FC236}">
                <a16:creationId xmlns:a16="http://schemas.microsoft.com/office/drawing/2014/main" id="{0A8DC1C9-C69E-6E43-8658-B212253A1A30}"/>
              </a:ext>
            </a:extLst>
          </p:cNvPr>
          <p:cNvSpPr txBox="1"/>
          <p:nvPr/>
        </p:nvSpPr>
        <p:spPr>
          <a:xfrm>
            <a:off x="304800" y="929152"/>
            <a:ext cx="1649361" cy="830997"/>
          </a:xfrm>
          <a:prstGeom prst="rect">
            <a:avLst/>
          </a:prstGeom>
          <a:noFill/>
        </p:spPr>
        <p:txBody>
          <a:bodyPr wrap="square" rtlCol="0">
            <a:spAutoFit/>
          </a:bodyPr>
          <a:lstStyle/>
          <a:p>
            <a:pPr algn="ctr"/>
            <a:r>
              <a:rPr lang="en-US" sz="2400" b="1" u="sng" dirty="0"/>
              <a:t>To turn on bit #...</a:t>
            </a:r>
          </a:p>
        </p:txBody>
      </p:sp>
      <p:sp>
        <p:nvSpPr>
          <p:cNvPr id="7" name="TextBox 6">
            <a:extLst>
              <a:ext uri="{FF2B5EF4-FFF2-40B4-BE49-F238E27FC236}">
                <a16:creationId xmlns:a16="http://schemas.microsoft.com/office/drawing/2014/main" id="{8D032807-E867-5D41-BCD8-6FC51EE2B32C}"/>
              </a:ext>
            </a:extLst>
          </p:cNvPr>
          <p:cNvSpPr txBox="1"/>
          <p:nvPr/>
        </p:nvSpPr>
        <p:spPr>
          <a:xfrm>
            <a:off x="2133600" y="929152"/>
            <a:ext cx="1649361" cy="830997"/>
          </a:xfrm>
          <a:prstGeom prst="rect">
            <a:avLst/>
          </a:prstGeom>
          <a:noFill/>
        </p:spPr>
        <p:txBody>
          <a:bodyPr wrap="square" rtlCol="0">
            <a:spAutoFit/>
          </a:bodyPr>
          <a:lstStyle/>
          <a:p>
            <a:pPr algn="ctr"/>
            <a:r>
              <a:rPr lang="en-US" sz="2400" b="1" u="sng" dirty="0"/>
              <a:t>…bitwise OR with…</a:t>
            </a:r>
          </a:p>
        </p:txBody>
      </p:sp>
      <p:sp>
        <p:nvSpPr>
          <p:cNvPr id="8" name="TextBox 7">
            <a:extLst>
              <a:ext uri="{FF2B5EF4-FFF2-40B4-BE49-F238E27FC236}">
                <a16:creationId xmlns:a16="http://schemas.microsoft.com/office/drawing/2014/main" id="{998CDF88-2409-5B4A-B3C8-F504E5E96AF0}"/>
              </a:ext>
            </a:extLst>
          </p:cNvPr>
          <p:cNvSpPr txBox="1"/>
          <p:nvPr/>
        </p:nvSpPr>
        <p:spPr>
          <a:xfrm>
            <a:off x="934065" y="1760149"/>
            <a:ext cx="391454" cy="523220"/>
          </a:xfrm>
          <a:prstGeom prst="rect">
            <a:avLst/>
          </a:prstGeom>
          <a:noFill/>
        </p:spPr>
        <p:txBody>
          <a:bodyPr wrap="none" rtlCol="0">
            <a:spAutoFit/>
          </a:bodyPr>
          <a:lstStyle/>
          <a:p>
            <a:pPr algn="ctr"/>
            <a:r>
              <a:rPr lang="en-US" sz="2800" b="1" dirty="0">
                <a:latin typeface="Consolas" panose="020B0609020204030204" pitchFamily="49" charset="0"/>
                <a:cs typeface="Consolas" panose="020B0609020204030204" pitchFamily="49" charset="0"/>
              </a:rPr>
              <a:t>0</a:t>
            </a:r>
          </a:p>
        </p:txBody>
      </p:sp>
      <p:sp>
        <p:nvSpPr>
          <p:cNvPr id="9" name="TextBox 8">
            <a:extLst>
              <a:ext uri="{FF2B5EF4-FFF2-40B4-BE49-F238E27FC236}">
                <a16:creationId xmlns:a16="http://schemas.microsoft.com/office/drawing/2014/main" id="{45FAD343-C150-2640-A20A-9E106D49E896}"/>
              </a:ext>
            </a:extLst>
          </p:cNvPr>
          <p:cNvSpPr txBox="1"/>
          <p:nvPr/>
        </p:nvSpPr>
        <p:spPr>
          <a:xfrm>
            <a:off x="2405887" y="1760149"/>
            <a:ext cx="1104790" cy="523220"/>
          </a:xfrm>
          <a:prstGeom prst="rect">
            <a:avLst/>
          </a:prstGeom>
          <a:noFill/>
        </p:spPr>
        <p:txBody>
          <a:bodyPr wrap="none" rtlCol="0">
            <a:spAutoFit/>
          </a:bodyPr>
          <a:lstStyle/>
          <a:p>
            <a:pPr algn="ctr"/>
            <a:r>
              <a:rPr lang="en-US" sz="2800" b="1" dirty="0">
                <a:latin typeface="Consolas" panose="020B0609020204030204" pitchFamily="49" charset="0"/>
                <a:cs typeface="Consolas" panose="020B0609020204030204" pitchFamily="49" charset="0"/>
              </a:rPr>
              <a:t>0001</a:t>
            </a:r>
            <a:r>
              <a:rPr lang="en-US" sz="2800" b="1" baseline="-25000" dirty="0">
                <a:latin typeface="Consolas" panose="020B0609020204030204" pitchFamily="49" charset="0"/>
                <a:cs typeface="Consolas" panose="020B0609020204030204" pitchFamily="49" charset="0"/>
              </a:rPr>
              <a:t>2</a:t>
            </a:r>
          </a:p>
        </p:txBody>
      </p:sp>
      <p:sp>
        <p:nvSpPr>
          <p:cNvPr id="10" name="TextBox 9">
            <a:extLst>
              <a:ext uri="{FF2B5EF4-FFF2-40B4-BE49-F238E27FC236}">
                <a16:creationId xmlns:a16="http://schemas.microsoft.com/office/drawing/2014/main" id="{8B1B2D34-54FC-D942-8EC5-A33D67F7E6FD}"/>
              </a:ext>
            </a:extLst>
          </p:cNvPr>
          <p:cNvSpPr txBox="1"/>
          <p:nvPr/>
        </p:nvSpPr>
        <p:spPr>
          <a:xfrm>
            <a:off x="934065" y="2263001"/>
            <a:ext cx="391454" cy="523220"/>
          </a:xfrm>
          <a:prstGeom prst="rect">
            <a:avLst/>
          </a:prstGeom>
          <a:noFill/>
        </p:spPr>
        <p:txBody>
          <a:bodyPr wrap="none" rtlCol="0">
            <a:spAutoFit/>
          </a:bodyPr>
          <a:lstStyle/>
          <a:p>
            <a:pPr algn="ctr"/>
            <a:r>
              <a:rPr lang="en-US" sz="2800" b="1" dirty="0">
                <a:latin typeface="Consolas" panose="020B0609020204030204" pitchFamily="49" charset="0"/>
                <a:cs typeface="Consolas" panose="020B0609020204030204" pitchFamily="49" charset="0"/>
              </a:rPr>
              <a:t>1</a:t>
            </a:r>
          </a:p>
        </p:txBody>
      </p:sp>
      <p:sp>
        <p:nvSpPr>
          <p:cNvPr id="11" name="TextBox 10">
            <a:extLst>
              <a:ext uri="{FF2B5EF4-FFF2-40B4-BE49-F238E27FC236}">
                <a16:creationId xmlns:a16="http://schemas.microsoft.com/office/drawing/2014/main" id="{8C25BD89-5679-C64F-891C-B727C6971644}"/>
              </a:ext>
            </a:extLst>
          </p:cNvPr>
          <p:cNvSpPr txBox="1"/>
          <p:nvPr/>
        </p:nvSpPr>
        <p:spPr>
          <a:xfrm>
            <a:off x="2405887" y="2263001"/>
            <a:ext cx="1104790" cy="523220"/>
          </a:xfrm>
          <a:prstGeom prst="rect">
            <a:avLst/>
          </a:prstGeom>
          <a:noFill/>
        </p:spPr>
        <p:txBody>
          <a:bodyPr wrap="none" rtlCol="0">
            <a:spAutoFit/>
          </a:bodyPr>
          <a:lstStyle/>
          <a:p>
            <a:pPr algn="ctr"/>
            <a:r>
              <a:rPr lang="en-US" sz="2800" b="1" dirty="0">
                <a:latin typeface="Consolas" panose="020B0609020204030204" pitchFamily="49" charset="0"/>
                <a:cs typeface="Consolas" panose="020B0609020204030204" pitchFamily="49" charset="0"/>
              </a:rPr>
              <a:t>0010</a:t>
            </a:r>
            <a:r>
              <a:rPr lang="en-US" sz="2800" b="1" baseline="-25000" dirty="0">
                <a:latin typeface="Consolas" panose="020B0609020204030204" pitchFamily="49" charset="0"/>
                <a:cs typeface="Consolas" panose="020B0609020204030204" pitchFamily="49" charset="0"/>
              </a:rPr>
              <a:t>2</a:t>
            </a:r>
            <a:endParaRPr lang="en-US" sz="2800" b="1" dirty="0">
              <a:latin typeface="Consolas" panose="020B0609020204030204" pitchFamily="49" charset="0"/>
              <a:cs typeface="Consolas" panose="020B0609020204030204" pitchFamily="49" charset="0"/>
            </a:endParaRPr>
          </a:p>
        </p:txBody>
      </p:sp>
      <p:sp>
        <p:nvSpPr>
          <p:cNvPr id="14" name="TextBox 13">
            <a:extLst>
              <a:ext uri="{FF2B5EF4-FFF2-40B4-BE49-F238E27FC236}">
                <a16:creationId xmlns:a16="http://schemas.microsoft.com/office/drawing/2014/main" id="{E154A225-5D6B-674C-8098-EA391C53F1C4}"/>
              </a:ext>
            </a:extLst>
          </p:cNvPr>
          <p:cNvSpPr txBox="1"/>
          <p:nvPr/>
        </p:nvSpPr>
        <p:spPr>
          <a:xfrm>
            <a:off x="934065" y="2765853"/>
            <a:ext cx="391454" cy="523220"/>
          </a:xfrm>
          <a:prstGeom prst="rect">
            <a:avLst/>
          </a:prstGeom>
          <a:noFill/>
        </p:spPr>
        <p:txBody>
          <a:bodyPr wrap="none" rtlCol="0">
            <a:spAutoFit/>
          </a:bodyPr>
          <a:lstStyle/>
          <a:p>
            <a:pPr algn="ctr"/>
            <a:r>
              <a:rPr lang="en-US" sz="2800" b="1" dirty="0">
                <a:latin typeface="Consolas" panose="020B0609020204030204" pitchFamily="49" charset="0"/>
                <a:cs typeface="Consolas" panose="020B0609020204030204" pitchFamily="49" charset="0"/>
              </a:rPr>
              <a:t>2</a:t>
            </a:r>
          </a:p>
        </p:txBody>
      </p:sp>
      <p:sp>
        <p:nvSpPr>
          <p:cNvPr id="15" name="TextBox 14">
            <a:extLst>
              <a:ext uri="{FF2B5EF4-FFF2-40B4-BE49-F238E27FC236}">
                <a16:creationId xmlns:a16="http://schemas.microsoft.com/office/drawing/2014/main" id="{8CD14600-7B12-1840-9032-8EECE81C4225}"/>
              </a:ext>
            </a:extLst>
          </p:cNvPr>
          <p:cNvSpPr txBox="1"/>
          <p:nvPr/>
        </p:nvSpPr>
        <p:spPr>
          <a:xfrm>
            <a:off x="2405887" y="2765853"/>
            <a:ext cx="1104790" cy="523220"/>
          </a:xfrm>
          <a:prstGeom prst="rect">
            <a:avLst/>
          </a:prstGeom>
          <a:noFill/>
        </p:spPr>
        <p:txBody>
          <a:bodyPr wrap="none" rtlCol="0">
            <a:spAutoFit/>
          </a:bodyPr>
          <a:lstStyle/>
          <a:p>
            <a:pPr algn="ctr"/>
            <a:r>
              <a:rPr lang="en-US" sz="2800" b="1" dirty="0">
                <a:latin typeface="Consolas" panose="020B0609020204030204" pitchFamily="49" charset="0"/>
                <a:cs typeface="Consolas" panose="020B0609020204030204" pitchFamily="49" charset="0"/>
              </a:rPr>
              <a:t>0100</a:t>
            </a:r>
            <a:r>
              <a:rPr lang="en-US" sz="2800" b="1" baseline="-25000" dirty="0">
                <a:latin typeface="Consolas" panose="020B0609020204030204" pitchFamily="49" charset="0"/>
                <a:cs typeface="Consolas" panose="020B0609020204030204" pitchFamily="49" charset="0"/>
              </a:rPr>
              <a:t>2</a:t>
            </a:r>
            <a:endParaRPr lang="en-US" sz="2800" b="1" dirty="0">
              <a:latin typeface="Consolas" panose="020B0609020204030204" pitchFamily="49" charset="0"/>
              <a:cs typeface="Consolas" panose="020B0609020204030204" pitchFamily="49" charset="0"/>
            </a:endParaRPr>
          </a:p>
        </p:txBody>
      </p:sp>
      <p:sp>
        <p:nvSpPr>
          <p:cNvPr id="16" name="TextBox 15">
            <a:extLst>
              <a:ext uri="{FF2B5EF4-FFF2-40B4-BE49-F238E27FC236}">
                <a16:creationId xmlns:a16="http://schemas.microsoft.com/office/drawing/2014/main" id="{27ED58FF-AC5A-6049-BB14-034A75CA2478}"/>
              </a:ext>
            </a:extLst>
          </p:cNvPr>
          <p:cNvSpPr txBox="1"/>
          <p:nvPr/>
        </p:nvSpPr>
        <p:spPr>
          <a:xfrm>
            <a:off x="934065" y="3268705"/>
            <a:ext cx="391454" cy="523220"/>
          </a:xfrm>
          <a:prstGeom prst="rect">
            <a:avLst/>
          </a:prstGeom>
          <a:noFill/>
        </p:spPr>
        <p:txBody>
          <a:bodyPr wrap="none" rtlCol="0">
            <a:spAutoFit/>
          </a:bodyPr>
          <a:lstStyle/>
          <a:p>
            <a:pPr algn="ctr"/>
            <a:r>
              <a:rPr lang="en-US" sz="2800" b="1" dirty="0">
                <a:latin typeface="Consolas" panose="020B0609020204030204" pitchFamily="49" charset="0"/>
                <a:cs typeface="Consolas" panose="020B0609020204030204" pitchFamily="49" charset="0"/>
              </a:rPr>
              <a:t>3</a:t>
            </a:r>
          </a:p>
        </p:txBody>
      </p:sp>
      <p:sp>
        <p:nvSpPr>
          <p:cNvPr id="17" name="TextBox 16">
            <a:extLst>
              <a:ext uri="{FF2B5EF4-FFF2-40B4-BE49-F238E27FC236}">
                <a16:creationId xmlns:a16="http://schemas.microsoft.com/office/drawing/2014/main" id="{51D61478-03BB-994F-85CD-50EB933A0DA9}"/>
              </a:ext>
            </a:extLst>
          </p:cNvPr>
          <p:cNvSpPr txBox="1"/>
          <p:nvPr/>
        </p:nvSpPr>
        <p:spPr>
          <a:xfrm>
            <a:off x="2405887" y="3268705"/>
            <a:ext cx="1104790" cy="523220"/>
          </a:xfrm>
          <a:prstGeom prst="rect">
            <a:avLst/>
          </a:prstGeom>
          <a:noFill/>
        </p:spPr>
        <p:txBody>
          <a:bodyPr wrap="none" rtlCol="0">
            <a:spAutoFit/>
          </a:bodyPr>
          <a:lstStyle/>
          <a:p>
            <a:pPr algn="ctr"/>
            <a:r>
              <a:rPr lang="en-US" sz="2800" b="1" dirty="0">
                <a:latin typeface="Consolas" panose="020B0609020204030204" pitchFamily="49" charset="0"/>
                <a:cs typeface="Consolas" panose="020B0609020204030204" pitchFamily="49" charset="0"/>
              </a:rPr>
              <a:t>1000</a:t>
            </a:r>
            <a:r>
              <a:rPr lang="en-US" sz="2800" b="1" baseline="-25000" dirty="0">
                <a:latin typeface="Consolas" panose="020B0609020204030204" pitchFamily="49" charset="0"/>
                <a:cs typeface="Consolas" panose="020B0609020204030204" pitchFamily="49" charset="0"/>
              </a:rPr>
              <a:t>2</a:t>
            </a:r>
            <a:endParaRPr lang="en-US" sz="2800" b="1" dirty="0">
              <a:latin typeface="Consolas" panose="020B0609020204030204" pitchFamily="49" charset="0"/>
              <a:cs typeface="Consolas" panose="020B0609020204030204" pitchFamily="49" charset="0"/>
            </a:endParaRPr>
          </a:p>
        </p:txBody>
      </p:sp>
      <p:grpSp>
        <p:nvGrpSpPr>
          <p:cNvPr id="32" name="Group 31">
            <a:extLst>
              <a:ext uri="{FF2B5EF4-FFF2-40B4-BE49-F238E27FC236}">
                <a16:creationId xmlns:a16="http://schemas.microsoft.com/office/drawing/2014/main" id="{758F4306-E1BC-5B44-A374-5FA67D417361}"/>
              </a:ext>
            </a:extLst>
          </p:cNvPr>
          <p:cNvGrpSpPr/>
          <p:nvPr/>
        </p:nvGrpSpPr>
        <p:grpSpPr>
          <a:xfrm>
            <a:off x="4148460" y="679155"/>
            <a:ext cx="2861940" cy="1080994"/>
            <a:chOff x="186060" y="1125794"/>
            <a:chExt cx="2861940" cy="1080994"/>
          </a:xfrm>
        </p:grpSpPr>
        <p:sp>
          <p:nvSpPr>
            <p:cNvPr id="33" name="Oval 32">
              <a:extLst>
                <a:ext uri="{FF2B5EF4-FFF2-40B4-BE49-F238E27FC236}">
                  <a16:creationId xmlns:a16="http://schemas.microsoft.com/office/drawing/2014/main" id="{DE0D0F28-0BA1-9A4D-AAB5-906D5EAE6CB3}"/>
                </a:ext>
              </a:extLst>
            </p:cNvPr>
            <p:cNvSpPr/>
            <p:nvPr/>
          </p:nvSpPr>
          <p:spPr>
            <a:xfrm>
              <a:off x="1035434" y="1125794"/>
              <a:ext cx="228600" cy="22860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416686AE-EDCF-9747-801F-F0C8F0E6A629}"/>
                </a:ext>
              </a:extLst>
            </p:cNvPr>
            <p:cNvSpPr/>
            <p:nvPr/>
          </p:nvSpPr>
          <p:spPr>
            <a:xfrm>
              <a:off x="1606115" y="1125794"/>
              <a:ext cx="228600" cy="22860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D51360CA-F73E-924F-84EA-9592B356E5AE}"/>
                </a:ext>
              </a:extLst>
            </p:cNvPr>
            <p:cNvSpPr/>
            <p:nvPr/>
          </p:nvSpPr>
          <p:spPr>
            <a:xfrm>
              <a:off x="2176796" y="1125794"/>
              <a:ext cx="228600" cy="22860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A74DD2FC-E5BA-BA46-9F4D-8E353F05103C}"/>
                </a:ext>
              </a:extLst>
            </p:cNvPr>
            <p:cNvSpPr/>
            <p:nvPr/>
          </p:nvSpPr>
          <p:spPr>
            <a:xfrm>
              <a:off x="2747476" y="1125794"/>
              <a:ext cx="228600" cy="22860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FD391FFF-2F5B-DE4B-A960-FC28DCA32B09}"/>
                </a:ext>
              </a:extLst>
            </p:cNvPr>
            <p:cNvSpPr txBox="1"/>
            <p:nvPr/>
          </p:nvSpPr>
          <p:spPr>
            <a:xfrm>
              <a:off x="958816" y="1354394"/>
              <a:ext cx="381836" cy="523220"/>
            </a:xfrm>
            <a:prstGeom prst="rect">
              <a:avLst/>
            </a:prstGeom>
            <a:noFill/>
          </p:spPr>
          <p:txBody>
            <a:bodyPr wrap="none" rtlCol="0">
              <a:spAutoFit/>
            </a:bodyPr>
            <a:lstStyle/>
            <a:p>
              <a:r>
                <a:rPr lang="en-US" sz="2800" b="1" dirty="0">
                  <a:latin typeface="Consolas" charset="0"/>
                  <a:ea typeface="Consolas" charset="0"/>
                  <a:cs typeface="Consolas" charset="0"/>
                </a:rPr>
                <a:t>0</a:t>
              </a:r>
            </a:p>
          </p:txBody>
        </p:sp>
        <p:sp>
          <p:nvSpPr>
            <p:cNvPr id="38" name="TextBox 37">
              <a:extLst>
                <a:ext uri="{FF2B5EF4-FFF2-40B4-BE49-F238E27FC236}">
                  <a16:creationId xmlns:a16="http://schemas.microsoft.com/office/drawing/2014/main" id="{D7F04C1C-E40C-C74E-AE39-80E8D932486C}"/>
                </a:ext>
              </a:extLst>
            </p:cNvPr>
            <p:cNvSpPr txBox="1"/>
            <p:nvPr/>
          </p:nvSpPr>
          <p:spPr>
            <a:xfrm>
              <a:off x="1534192" y="1354394"/>
              <a:ext cx="381836" cy="523220"/>
            </a:xfrm>
            <a:prstGeom prst="rect">
              <a:avLst/>
            </a:prstGeom>
            <a:noFill/>
          </p:spPr>
          <p:txBody>
            <a:bodyPr wrap="none" rtlCol="0">
              <a:spAutoFit/>
            </a:bodyPr>
            <a:lstStyle/>
            <a:p>
              <a:r>
                <a:rPr lang="en-US" sz="2800" b="1" dirty="0">
                  <a:latin typeface="Consolas" charset="0"/>
                  <a:ea typeface="Consolas" charset="0"/>
                  <a:cs typeface="Consolas" charset="0"/>
                </a:rPr>
                <a:t>0</a:t>
              </a:r>
            </a:p>
          </p:txBody>
        </p:sp>
        <p:sp>
          <p:nvSpPr>
            <p:cNvPr id="39" name="TextBox 38">
              <a:extLst>
                <a:ext uri="{FF2B5EF4-FFF2-40B4-BE49-F238E27FC236}">
                  <a16:creationId xmlns:a16="http://schemas.microsoft.com/office/drawing/2014/main" id="{A9455D25-728F-4C41-8F41-D88FADE01706}"/>
                </a:ext>
              </a:extLst>
            </p:cNvPr>
            <p:cNvSpPr txBox="1"/>
            <p:nvPr/>
          </p:nvSpPr>
          <p:spPr>
            <a:xfrm>
              <a:off x="2100178" y="1354394"/>
              <a:ext cx="381836" cy="523220"/>
            </a:xfrm>
            <a:prstGeom prst="rect">
              <a:avLst/>
            </a:prstGeom>
            <a:noFill/>
          </p:spPr>
          <p:txBody>
            <a:bodyPr wrap="none" rtlCol="0">
              <a:spAutoFit/>
            </a:bodyPr>
            <a:lstStyle/>
            <a:p>
              <a:r>
                <a:rPr lang="en-US" sz="2800" b="1" dirty="0">
                  <a:latin typeface="Consolas" charset="0"/>
                  <a:ea typeface="Consolas" charset="0"/>
                  <a:cs typeface="Consolas" charset="0"/>
                </a:rPr>
                <a:t>0</a:t>
              </a:r>
            </a:p>
          </p:txBody>
        </p:sp>
        <p:sp>
          <p:nvSpPr>
            <p:cNvPr id="40" name="TextBox 39">
              <a:extLst>
                <a:ext uri="{FF2B5EF4-FFF2-40B4-BE49-F238E27FC236}">
                  <a16:creationId xmlns:a16="http://schemas.microsoft.com/office/drawing/2014/main" id="{484A92B6-6532-3345-90BF-6D974EE78E14}"/>
                </a:ext>
              </a:extLst>
            </p:cNvPr>
            <p:cNvSpPr txBox="1"/>
            <p:nvPr/>
          </p:nvSpPr>
          <p:spPr>
            <a:xfrm>
              <a:off x="2666164" y="1354394"/>
              <a:ext cx="381836" cy="523220"/>
            </a:xfrm>
            <a:prstGeom prst="rect">
              <a:avLst/>
            </a:prstGeom>
            <a:noFill/>
          </p:spPr>
          <p:txBody>
            <a:bodyPr wrap="none" rtlCol="0">
              <a:spAutoFit/>
            </a:bodyPr>
            <a:lstStyle/>
            <a:p>
              <a:r>
                <a:rPr lang="en-US" sz="2800" b="1" dirty="0">
                  <a:latin typeface="Consolas" charset="0"/>
                  <a:ea typeface="Consolas" charset="0"/>
                  <a:cs typeface="Consolas" charset="0"/>
                </a:rPr>
                <a:t>0</a:t>
              </a:r>
            </a:p>
          </p:txBody>
        </p:sp>
        <p:sp>
          <p:nvSpPr>
            <p:cNvPr id="41" name="TextBox 40">
              <a:extLst>
                <a:ext uri="{FF2B5EF4-FFF2-40B4-BE49-F238E27FC236}">
                  <a16:creationId xmlns:a16="http://schemas.microsoft.com/office/drawing/2014/main" id="{50E043C1-6F4C-BB4C-9519-1683EEFC344A}"/>
                </a:ext>
              </a:extLst>
            </p:cNvPr>
            <p:cNvSpPr txBox="1"/>
            <p:nvPr/>
          </p:nvSpPr>
          <p:spPr>
            <a:xfrm>
              <a:off x="986869" y="1806678"/>
              <a:ext cx="325730" cy="400110"/>
            </a:xfrm>
            <a:prstGeom prst="rect">
              <a:avLst/>
            </a:prstGeom>
            <a:noFill/>
          </p:spPr>
          <p:txBody>
            <a:bodyPr wrap="none" rtlCol="0">
              <a:spAutoFit/>
            </a:bodyPr>
            <a:lstStyle/>
            <a:p>
              <a:pPr algn="ctr"/>
              <a:r>
                <a:rPr lang="en-US" sz="2000" i="1" dirty="0">
                  <a:latin typeface="Consolas" charset="0"/>
                  <a:ea typeface="Consolas" charset="0"/>
                  <a:cs typeface="Consolas" charset="0"/>
                </a:rPr>
                <a:t>3</a:t>
              </a:r>
            </a:p>
          </p:txBody>
        </p:sp>
        <p:sp>
          <p:nvSpPr>
            <p:cNvPr id="42" name="TextBox 41">
              <a:extLst>
                <a:ext uri="{FF2B5EF4-FFF2-40B4-BE49-F238E27FC236}">
                  <a16:creationId xmlns:a16="http://schemas.microsoft.com/office/drawing/2014/main" id="{FF4ED0D8-A46B-B648-A9F3-93CC6302A9CC}"/>
                </a:ext>
              </a:extLst>
            </p:cNvPr>
            <p:cNvSpPr txBox="1"/>
            <p:nvPr/>
          </p:nvSpPr>
          <p:spPr>
            <a:xfrm>
              <a:off x="1562245" y="1806678"/>
              <a:ext cx="325730" cy="400110"/>
            </a:xfrm>
            <a:prstGeom prst="rect">
              <a:avLst/>
            </a:prstGeom>
            <a:noFill/>
          </p:spPr>
          <p:txBody>
            <a:bodyPr wrap="none" rtlCol="0">
              <a:spAutoFit/>
            </a:bodyPr>
            <a:lstStyle/>
            <a:p>
              <a:pPr algn="ctr"/>
              <a:r>
                <a:rPr lang="en-US" sz="2000" i="1" dirty="0">
                  <a:latin typeface="Consolas" charset="0"/>
                  <a:ea typeface="Consolas" charset="0"/>
                  <a:cs typeface="Consolas" charset="0"/>
                </a:rPr>
                <a:t>2</a:t>
              </a:r>
            </a:p>
          </p:txBody>
        </p:sp>
        <p:sp>
          <p:nvSpPr>
            <p:cNvPr id="43" name="TextBox 42">
              <a:extLst>
                <a:ext uri="{FF2B5EF4-FFF2-40B4-BE49-F238E27FC236}">
                  <a16:creationId xmlns:a16="http://schemas.microsoft.com/office/drawing/2014/main" id="{0DBA9ED5-2B6B-4D49-999E-17C0D7308F7B}"/>
                </a:ext>
              </a:extLst>
            </p:cNvPr>
            <p:cNvSpPr txBox="1"/>
            <p:nvPr/>
          </p:nvSpPr>
          <p:spPr>
            <a:xfrm>
              <a:off x="2128231" y="1806678"/>
              <a:ext cx="325730" cy="400110"/>
            </a:xfrm>
            <a:prstGeom prst="rect">
              <a:avLst/>
            </a:prstGeom>
            <a:noFill/>
          </p:spPr>
          <p:txBody>
            <a:bodyPr wrap="none" rtlCol="0">
              <a:spAutoFit/>
            </a:bodyPr>
            <a:lstStyle/>
            <a:p>
              <a:pPr algn="ctr"/>
              <a:r>
                <a:rPr lang="en-US" sz="2000" i="1" dirty="0">
                  <a:latin typeface="Consolas" charset="0"/>
                  <a:ea typeface="Consolas" charset="0"/>
                  <a:cs typeface="Consolas" charset="0"/>
                </a:rPr>
                <a:t>1</a:t>
              </a:r>
            </a:p>
          </p:txBody>
        </p:sp>
        <p:sp>
          <p:nvSpPr>
            <p:cNvPr id="44" name="TextBox 43">
              <a:extLst>
                <a:ext uri="{FF2B5EF4-FFF2-40B4-BE49-F238E27FC236}">
                  <a16:creationId xmlns:a16="http://schemas.microsoft.com/office/drawing/2014/main" id="{BA9E7C68-F1FF-B04B-BF0D-B69D5ADAB3DE}"/>
                </a:ext>
              </a:extLst>
            </p:cNvPr>
            <p:cNvSpPr txBox="1"/>
            <p:nvPr/>
          </p:nvSpPr>
          <p:spPr>
            <a:xfrm>
              <a:off x="2694217" y="1806678"/>
              <a:ext cx="325730" cy="400110"/>
            </a:xfrm>
            <a:prstGeom prst="rect">
              <a:avLst/>
            </a:prstGeom>
            <a:noFill/>
          </p:spPr>
          <p:txBody>
            <a:bodyPr wrap="none" rtlCol="0">
              <a:spAutoFit/>
            </a:bodyPr>
            <a:lstStyle/>
            <a:p>
              <a:pPr algn="ctr"/>
              <a:r>
                <a:rPr lang="en-US" sz="2000" i="1" dirty="0">
                  <a:latin typeface="Consolas" charset="0"/>
                  <a:ea typeface="Consolas" charset="0"/>
                  <a:cs typeface="Consolas" charset="0"/>
                </a:rPr>
                <a:t>0</a:t>
              </a:r>
            </a:p>
          </p:txBody>
        </p:sp>
        <p:sp>
          <p:nvSpPr>
            <p:cNvPr id="45" name="TextBox 44">
              <a:extLst>
                <a:ext uri="{FF2B5EF4-FFF2-40B4-BE49-F238E27FC236}">
                  <a16:creationId xmlns:a16="http://schemas.microsoft.com/office/drawing/2014/main" id="{38EF1ED8-C825-2949-8640-8AD296A390CE}"/>
                </a:ext>
              </a:extLst>
            </p:cNvPr>
            <p:cNvSpPr txBox="1"/>
            <p:nvPr/>
          </p:nvSpPr>
          <p:spPr>
            <a:xfrm>
              <a:off x="186060" y="1806678"/>
              <a:ext cx="704039" cy="400110"/>
            </a:xfrm>
            <a:prstGeom prst="rect">
              <a:avLst/>
            </a:prstGeom>
            <a:noFill/>
          </p:spPr>
          <p:txBody>
            <a:bodyPr wrap="none" rtlCol="0">
              <a:spAutoFit/>
            </a:bodyPr>
            <a:lstStyle/>
            <a:p>
              <a:r>
                <a:rPr lang="en-US" sz="2000" i="1" dirty="0"/>
                <a:t>Bit #</a:t>
              </a:r>
            </a:p>
          </p:txBody>
        </p:sp>
      </p:grpSp>
      <p:sp>
        <p:nvSpPr>
          <p:cNvPr id="46" name="TextBox 45">
            <a:extLst>
              <a:ext uri="{FF2B5EF4-FFF2-40B4-BE49-F238E27FC236}">
                <a16:creationId xmlns:a16="http://schemas.microsoft.com/office/drawing/2014/main" id="{4733FCF6-7622-EF45-86D9-B0575BF2352C}"/>
              </a:ext>
            </a:extLst>
          </p:cNvPr>
          <p:cNvSpPr txBox="1"/>
          <p:nvPr/>
        </p:nvSpPr>
        <p:spPr>
          <a:xfrm>
            <a:off x="4214896" y="2033993"/>
            <a:ext cx="4077199" cy="769441"/>
          </a:xfrm>
          <a:prstGeom prst="rect">
            <a:avLst/>
          </a:prstGeom>
          <a:noFill/>
        </p:spPr>
        <p:txBody>
          <a:bodyPr wrap="square" rtlCol="0">
            <a:spAutoFit/>
          </a:bodyPr>
          <a:lstStyle/>
          <a:p>
            <a:pPr algn="ctr"/>
            <a:r>
              <a:rPr lang="en-US" sz="2200" dirty="0"/>
              <a:t>wait a second. these look like </a:t>
            </a:r>
            <a:r>
              <a:rPr lang="en-US" sz="2200" b="1" dirty="0"/>
              <a:t>shifted </a:t>
            </a:r>
            <a:r>
              <a:rPr lang="en-US" sz="2200" dirty="0"/>
              <a:t>versions of each other!</a:t>
            </a:r>
            <a:endParaRPr lang="en-US" sz="2400" b="1" dirty="0">
              <a:latin typeface="Consolas" panose="020B0609020204030204" pitchFamily="49" charset="0"/>
              <a:cs typeface="Consolas" panose="020B0609020204030204" pitchFamily="49" charset="0"/>
            </a:endParaRPr>
          </a:p>
        </p:txBody>
      </p:sp>
      <p:sp>
        <p:nvSpPr>
          <p:cNvPr id="47" name="TextBox 46">
            <a:extLst>
              <a:ext uri="{FF2B5EF4-FFF2-40B4-BE49-F238E27FC236}">
                <a16:creationId xmlns:a16="http://schemas.microsoft.com/office/drawing/2014/main" id="{1A322C25-A5A4-E040-A7AC-7F4E0D7B3201}"/>
              </a:ext>
            </a:extLst>
          </p:cNvPr>
          <p:cNvSpPr txBox="1"/>
          <p:nvPr/>
        </p:nvSpPr>
        <p:spPr>
          <a:xfrm>
            <a:off x="3743632" y="2988424"/>
            <a:ext cx="5120022" cy="769441"/>
          </a:xfrm>
          <a:prstGeom prst="rect">
            <a:avLst/>
          </a:prstGeom>
          <a:noFill/>
        </p:spPr>
        <p:txBody>
          <a:bodyPr wrap="square" rtlCol="0">
            <a:spAutoFit/>
          </a:bodyPr>
          <a:lstStyle/>
          <a:p>
            <a:pPr algn="ctr"/>
            <a:r>
              <a:rPr lang="en-US" sz="2200" dirty="0"/>
              <a:t>you start with 1 and </a:t>
            </a:r>
            <a:r>
              <a:rPr lang="en-US" sz="2200" b="1" dirty="0"/>
              <a:t>shift it left </a:t>
            </a:r>
            <a:r>
              <a:rPr lang="en-US" sz="2200" dirty="0"/>
              <a:t>by the </a:t>
            </a:r>
            <a:r>
              <a:rPr lang="en-US" sz="2200" b="1" dirty="0"/>
              <a:t>number of the bit </a:t>
            </a:r>
            <a:r>
              <a:rPr lang="en-US" sz="2200" dirty="0"/>
              <a:t>you want to turn on.</a:t>
            </a:r>
            <a:endParaRPr lang="en-US" sz="2400" b="1" dirty="0">
              <a:latin typeface="Consolas" panose="020B0609020204030204" pitchFamily="49" charset="0"/>
              <a:cs typeface="Consolas" panose="020B0609020204030204" pitchFamily="49" charset="0"/>
            </a:endParaRPr>
          </a:p>
        </p:txBody>
      </p:sp>
      <p:sp>
        <p:nvSpPr>
          <p:cNvPr id="48" name="TextBox 47">
            <a:extLst>
              <a:ext uri="{FF2B5EF4-FFF2-40B4-BE49-F238E27FC236}">
                <a16:creationId xmlns:a16="http://schemas.microsoft.com/office/drawing/2014/main" id="{82EDD3D0-59C1-6C43-B415-87F66162AACA}"/>
              </a:ext>
            </a:extLst>
          </p:cNvPr>
          <p:cNvSpPr txBox="1"/>
          <p:nvPr/>
        </p:nvSpPr>
        <p:spPr>
          <a:xfrm>
            <a:off x="3597153" y="4006598"/>
            <a:ext cx="5084085" cy="1107996"/>
          </a:xfrm>
          <a:prstGeom prst="rect">
            <a:avLst/>
          </a:prstGeom>
          <a:noFill/>
        </p:spPr>
        <p:txBody>
          <a:bodyPr wrap="square" rtlCol="0">
            <a:spAutoFit/>
          </a:bodyPr>
          <a:lstStyle/>
          <a:p>
            <a:pPr algn="ctr"/>
            <a:r>
              <a:rPr lang="en-US" sz="2200" dirty="0"/>
              <a:t>so: </a:t>
            </a:r>
            <a:r>
              <a:rPr lang="en-US" sz="2200" b="1" dirty="0"/>
              <a:t>to turn on bit </a:t>
            </a:r>
            <a:r>
              <a:rPr lang="en-US" sz="2200" b="1" i="1" dirty="0"/>
              <a:t>n</a:t>
            </a:r>
            <a:r>
              <a:rPr lang="en-US" sz="2200" b="1" dirty="0"/>
              <a:t>, you do:</a:t>
            </a:r>
            <a:endParaRPr lang="en-US" sz="2200" dirty="0"/>
          </a:p>
          <a:p>
            <a:pPr algn="ctr"/>
            <a:r>
              <a:rPr lang="en-US" sz="2800" b="1" dirty="0">
                <a:solidFill>
                  <a:srgbClr val="FF0000"/>
                </a:solidFill>
                <a:latin typeface="Consolas" panose="020B0609020204030204" pitchFamily="49" charset="0"/>
                <a:cs typeface="Consolas" panose="020B0609020204030204" pitchFamily="49" charset="0"/>
              </a:rPr>
              <a:t>bits = bits | (1 &lt;&lt; n);</a:t>
            </a:r>
          </a:p>
          <a:p>
            <a:pPr algn="ctr"/>
            <a:r>
              <a:rPr lang="en-US" dirty="0"/>
              <a:t>or more tersely, </a:t>
            </a:r>
            <a:r>
              <a:rPr lang="en-US" sz="1600" b="1" dirty="0">
                <a:latin typeface="Consolas" panose="020B0609020204030204" pitchFamily="49" charset="0"/>
                <a:cs typeface="Consolas" panose="020B0609020204030204" pitchFamily="49" charset="0"/>
              </a:rPr>
              <a:t>bits |= (1 &lt;&lt; n);</a:t>
            </a:r>
            <a:endParaRPr lang="en-US" sz="1800" b="1"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68568047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4" grpId="0"/>
      <p:bldP spid="15" grpId="0"/>
      <p:bldP spid="16" grpId="0"/>
      <p:bldP spid="17" grpId="0"/>
      <p:bldP spid="46" grpId="0"/>
      <p:bldP spid="47" grpId="0"/>
      <p:bldP spid="4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7" name="Group 56">
            <a:extLst>
              <a:ext uri="{FF2B5EF4-FFF2-40B4-BE49-F238E27FC236}">
                <a16:creationId xmlns:a16="http://schemas.microsoft.com/office/drawing/2014/main" id="{47D9E7E6-72F9-D54A-B853-3E55D230C618}"/>
              </a:ext>
            </a:extLst>
          </p:cNvPr>
          <p:cNvGrpSpPr/>
          <p:nvPr/>
        </p:nvGrpSpPr>
        <p:grpSpPr>
          <a:xfrm>
            <a:off x="6518746" y="4093906"/>
            <a:ext cx="501445" cy="363794"/>
            <a:chOff x="6499123" y="1042219"/>
            <a:chExt cx="501445" cy="363794"/>
          </a:xfrm>
        </p:grpSpPr>
        <p:sp>
          <p:nvSpPr>
            <p:cNvPr id="58" name="Oval 57">
              <a:extLst>
                <a:ext uri="{FF2B5EF4-FFF2-40B4-BE49-F238E27FC236}">
                  <a16:creationId xmlns:a16="http://schemas.microsoft.com/office/drawing/2014/main" id="{6A3BB114-82B9-8542-9CBD-C8DE6845AC52}"/>
                </a:ext>
              </a:extLst>
            </p:cNvPr>
            <p:cNvSpPr/>
            <p:nvPr/>
          </p:nvSpPr>
          <p:spPr>
            <a:xfrm>
              <a:off x="6641834" y="1099430"/>
              <a:ext cx="228600" cy="228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a:extLst>
                <a:ext uri="{FF2B5EF4-FFF2-40B4-BE49-F238E27FC236}">
                  <a16:creationId xmlns:a16="http://schemas.microsoft.com/office/drawing/2014/main" id="{6A232DE7-B5B1-1448-8F53-C6691B185B8C}"/>
                </a:ext>
              </a:extLst>
            </p:cNvPr>
            <p:cNvCxnSpPr/>
            <p:nvPr/>
          </p:nvCxnSpPr>
          <p:spPr>
            <a:xfrm flipH="1" flipV="1">
              <a:off x="6499123" y="1042219"/>
              <a:ext cx="94146" cy="5721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28663B03-A478-5948-90C6-CA1890C4E64E}"/>
                </a:ext>
              </a:extLst>
            </p:cNvPr>
            <p:cNvCxnSpPr>
              <a:cxnSpLocks/>
            </p:cNvCxnSpPr>
            <p:nvPr/>
          </p:nvCxnSpPr>
          <p:spPr>
            <a:xfrm flipH="1">
              <a:off x="6538452" y="1307690"/>
              <a:ext cx="98323" cy="7865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78F5EBD9-06E0-BE40-A789-69242951EC4A}"/>
                </a:ext>
              </a:extLst>
            </p:cNvPr>
            <p:cNvCxnSpPr>
              <a:cxnSpLocks/>
            </p:cNvCxnSpPr>
            <p:nvPr/>
          </p:nvCxnSpPr>
          <p:spPr>
            <a:xfrm flipV="1">
              <a:off x="6862917" y="1071716"/>
              <a:ext cx="94146" cy="5721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FA49A174-9712-8849-83D8-DEEF38884A04}"/>
                </a:ext>
              </a:extLst>
            </p:cNvPr>
            <p:cNvCxnSpPr>
              <a:cxnSpLocks/>
            </p:cNvCxnSpPr>
            <p:nvPr/>
          </p:nvCxnSpPr>
          <p:spPr>
            <a:xfrm>
              <a:off x="6872748" y="1317523"/>
              <a:ext cx="127820" cy="8849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AE37C7EC-4B14-594B-AD07-EF78FD219433}"/>
              </a:ext>
            </a:extLst>
          </p:cNvPr>
          <p:cNvSpPr>
            <a:spLocks noGrp="1"/>
          </p:cNvSpPr>
          <p:nvPr>
            <p:ph type="title"/>
          </p:nvPr>
        </p:nvSpPr>
        <p:spPr/>
        <p:txBody>
          <a:bodyPr/>
          <a:lstStyle/>
          <a:p>
            <a:r>
              <a:rPr lang="en-US" dirty="0"/>
              <a:t>Turning bits off  (</a:t>
            </a:r>
            <a:r>
              <a:rPr lang="en-US" dirty="0">
                <a:latin typeface="Consolas" panose="020B0609020204030204" pitchFamily="49" charset="0"/>
                <a:cs typeface="Consolas" panose="020B0609020204030204" pitchFamily="49" charset="0"/>
              </a:rPr>
              <a:t>bits[n] = 0</a:t>
            </a:r>
            <a:r>
              <a:rPr lang="en-US" dirty="0"/>
              <a:t>)</a:t>
            </a:r>
          </a:p>
        </p:txBody>
      </p:sp>
      <p:sp>
        <p:nvSpPr>
          <p:cNvPr id="3" name="Content Placeholder 2">
            <a:extLst>
              <a:ext uri="{FF2B5EF4-FFF2-40B4-BE49-F238E27FC236}">
                <a16:creationId xmlns:a16="http://schemas.microsoft.com/office/drawing/2014/main" id="{24B22A02-AE48-2A4D-9C54-C887608D4E5A}"/>
              </a:ext>
            </a:extLst>
          </p:cNvPr>
          <p:cNvSpPr>
            <a:spLocks noGrp="1"/>
          </p:cNvSpPr>
          <p:nvPr>
            <p:ph idx="1"/>
          </p:nvPr>
        </p:nvSpPr>
        <p:spPr>
          <a:xfrm>
            <a:off x="152400" y="495302"/>
            <a:ext cx="8991600" cy="493048"/>
          </a:xfrm>
        </p:spPr>
        <p:txBody>
          <a:bodyPr/>
          <a:lstStyle/>
          <a:p>
            <a:r>
              <a:rPr lang="en-US" dirty="0"/>
              <a:t>now I want to do the opposite. I want to turn </a:t>
            </a:r>
            <a:r>
              <a:rPr lang="en-US" i="1" dirty="0"/>
              <a:t>off</a:t>
            </a:r>
            <a:r>
              <a:rPr lang="en-US" dirty="0"/>
              <a:t> </a:t>
            </a:r>
            <a:r>
              <a:rPr lang="en-US" b="1" dirty="0"/>
              <a:t>just bit 2.</a:t>
            </a:r>
            <a:endParaRPr lang="en-US" sz="2400" b="1" dirty="0">
              <a:latin typeface="Consolas" panose="020B0609020204030204" pitchFamily="49" charset="0"/>
              <a:cs typeface="Consolas" panose="020B0609020204030204" pitchFamily="49" charset="0"/>
            </a:endParaRPr>
          </a:p>
        </p:txBody>
      </p:sp>
      <p:sp>
        <p:nvSpPr>
          <p:cNvPr id="4" name="Footer Placeholder 3">
            <a:extLst>
              <a:ext uri="{FF2B5EF4-FFF2-40B4-BE49-F238E27FC236}">
                <a16:creationId xmlns:a16="http://schemas.microsoft.com/office/drawing/2014/main" id="{55CF4B2C-DD46-CF4A-913E-F705D081133D}"/>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0AD994EB-653E-7E44-ACC3-55963C50154E}"/>
              </a:ext>
            </a:extLst>
          </p:cNvPr>
          <p:cNvSpPr>
            <a:spLocks noGrp="1"/>
          </p:cNvSpPr>
          <p:nvPr>
            <p:ph type="sldNum" sz="quarter" idx="12"/>
          </p:nvPr>
        </p:nvSpPr>
        <p:spPr/>
        <p:txBody>
          <a:bodyPr/>
          <a:lstStyle/>
          <a:p>
            <a:fld id="{3552B95B-556F-44BD-91A5-D80C1B9E2BB3}" type="slidenum">
              <a:rPr lang="en-US" smtClean="0"/>
              <a:pPr/>
              <a:t>16</a:t>
            </a:fld>
            <a:endParaRPr lang="en-US"/>
          </a:p>
        </p:txBody>
      </p:sp>
      <p:grpSp>
        <p:nvGrpSpPr>
          <p:cNvPr id="40" name="Group 39">
            <a:extLst>
              <a:ext uri="{FF2B5EF4-FFF2-40B4-BE49-F238E27FC236}">
                <a16:creationId xmlns:a16="http://schemas.microsoft.com/office/drawing/2014/main" id="{77FFE502-3A85-DD4D-8BC8-4F3471C79B59}"/>
              </a:ext>
            </a:extLst>
          </p:cNvPr>
          <p:cNvGrpSpPr/>
          <p:nvPr/>
        </p:nvGrpSpPr>
        <p:grpSpPr>
          <a:xfrm>
            <a:off x="7660107" y="4093745"/>
            <a:ext cx="501445" cy="363794"/>
            <a:chOff x="6499123" y="1042219"/>
            <a:chExt cx="501445" cy="363794"/>
          </a:xfrm>
        </p:grpSpPr>
        <p:sp>
          <p:nvSpPr>
            <p:cNvPr id="41" name="Oval 40">
              <a:extLst>
                <a:ext uri="{FF2B5EF4-FFF2-40B4-BE49-F238E27FC236}">
                  <a16:creationId xmlns:a16="http://schemas.microsoft.com/office/drawing/2014/main" id="{93B0DFDC-5D8F-BA45-8A92-18BE684244F5}"/>
                </a:ext>
              </a:extLst>
            </p:cNvPr>
            <p:cNvSpPr/>
            <p:nvPr/>
          </p:nvSpPr>
          <p:spPr>
            <a:xfrm>
              <a:off x="6641834" y="1099430"/>
              <a:ext cx="228600" cy="228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2" name="Straight Connector 41">
              <a:extLst>
                <a:ext uri="{FF2B5EF4-FFF2-40B4-BE49-F238E27FC236}">
                  <a16:creationId xmlns:a16="http://schemas.microsoft.com/office/drawing/2014/main" id="{9DFE3F6A-76BA-874F-A789-F206EEA3C94F}"/>
                </a:ext>
              </a:extLst>
            </p:cNvPr>
            <p:cNvCxnSpPr/>
            <p:nvPr/>
          </p:nvCxnSpPr>
          <p:spPr>
            <a:xfrm flipH="1" flipV="1">
              <a:off x="6499123" y="1042219"/>
              <a:ext cx="94146" cy="5721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66582DBE-84F2-2449-A62D-475C350FFC32}"/>
                </a:ext>
              </a:extLst>
            </p:cNvPr>
            <p:cNvCxnSpPr>
              <a:cxnSpLocks/>
            </p:cNvCxnSpPr>
            <p:nvPr/>
          </p:nvCxnSpPr>
          <p:spPr>
            <a:xfrm flipH="1">
              <a:off x="6538452" y="1307690"/>
              <a:ext cx="98323" cy="7865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1A2AD67A-902C-7746-8882-52FD84458C1C}"/>
                </a:ext>
              </a:extLst>
            </p:cNvPr>
            <p:cNvCxnSpPr>
              <a:cxnSpLocks/>
            </p:cNvCxnSpPr>
            <p:nvPr/>
          </p:nvCxnSpPr>
          <p:spPr>
            <a:xfrm flipV="1">
              <a:off x="6862917" y="1071716"/>
              <a:ext cx="94146" cy="5721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884BB5B-42C2-6E47-AF47-174DB3481607}"/>
                </a:ext>
              </a:extLst>
            </p:cNvPr>
            <p:cNvCxnSpPr>
              <a:cxnSpLocks/>
            </p:cNvCxnSpPr>
            <p:nvPr/>
          </p:nvCxnSpPr>
          <p:spPr>
            <a:xfrm>
              <a:off x="6872748" y="1317523"/>
              <a:ext cx="127820" cy="8849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46" name="TextBox 45">
            <a:extLst>
              <a:ext uri="{FF2B5EF4-FFF2-40B4-BE49-F238E27FC236}">
                <a16:creationId xmlns:a16="http://schemas.microsoft.com/office/drawing/2014/main" id="{FA655464-ACC0-E240-87CC-E2BEA28725FE}"/>
              </a:ext>
            </a:extLst>
          </p:cNvPr>
          <p:cNvSpPr txBox="1"/>
          <p:nvPr/>
        </p:nvSpPr>
        <p:spPr>
          <a:xfrm>
            <a:off x="-179706" y="955820"/>
            <a:ext cx="6295336" cy="461665"/>
          </a:xfrm>
          <a:prstGeom prst="rect">
            <a:avLst/>
          </a:prstGeom>
          <a:noFill/>
        </p:spPr>
        <p:txBody>
          <a:bodyPr wrap="square" rtlCol="0">
            <a:spAutoFit/>
          </a:bodyPr>
          <a:lstStyle/>
          <a:p>
            <a:pPr algn="ctr"/>
            <a:endParaRPr lang="en-US" sz="2400" b="1" dirty="0">
              <a:latin typeface="Consolas" panose="020B0609020204030204" pitchFamily="49" charset="0"/>
              <a:cs typeface="Consolas" panose="020B0609020204030204" pitchFamily="49" charset="0"/>
            </a:endParaRPr>
          </a:p>
        </p:txBody>
      </p:sp>
      <p:graphicFrame>
        <p:nvGraphicFramePr>
          <p:cNvPr id="47" name="Table 46">
            <a:extLst>
              <a:ext uri="{FF2B5EF4-FFF2-40B4-BE49-F238E27FC236}">
                <a16:creationId xmlns:a16="http://schemas.microsoft.com/office/drawing/2014/main" id="{4446F7A3-D5B9-6E4D-9540-BE8AFD1F0867}"/>
              </a:ext>
            </a:extLst>
          </p:cNvPr>
          <p:cNvGraphicFramePr>
            <a:graphicFrameLocks noGrp="1"/>
          </p:cNvGraphicFramePr>
          <p:nvPr>
            <p:extLst>
              <p:ext uri="{D42A27DB-BD31-4B8C-83A1-F6EECF244321}">
                <p14:modId xmlns:p14="http://schemas.microsoft.com/office/powerpoint/2010/main" val="3406013330"/>
              </p:ext>
            </p:extLst>
          </p:nvPr>
        </p:nvGraphicFramePr>
        <p:xfrm>
          <a:off x="6088591" y="2891437"/>
          <a:ext cx="2596445" cy="518160"/>
        </p:xfrm>
        <a:graphic>
          <a:graphicData uri="http://schemas.openxmlformats.org/drawingml/2006/table">
            <a:tbl>
              <a:tblPr bandRow="1">
                <a:tableStyleId>{5C22544A-7EE6-4342-B048-85BDC9FD1C3A}</a:tableStyleId>
              </a:tblPr>
              <a:tblGrid>
                <a:gridCol w="519289">
                  <a:extLst>
                    <a:ext uri="{9D8B030D-6E8A-4147-A177-3AD203B41FA5}">
                      <a16:colId xmlns:a16="http://schemas.microsoft.com/office/drawing/2014/main" val="20000"/>
                    </a:ext>
                  </a:extLst>
                </a:gridCol>
                <a:gridCol w="519289">
                  <a:extLst>
                    <a:ext uri="{9D8B030D-6E8A-4147-A177-3AD203B41FA5}">
                      <a16:colId xmlns:a16="http://schemas.microsoft.com/office/drawing/2014/main" val="20001"/>
                    </a:ext>
                  </a:extLst>
                </a:gridCol>
                <a:gridCol w="519289">
                  <a:extLst>
                    <a:ext uri="{9D8B030D-6E8A-4147-A177-3AD203B41FA5}">
                      <a16:colId xmlns:a16="http://schemas.microsoft.com/office/drawing/2014/main" val="20002"/>
                    </a:ext>
                  </a:extLst>
                </a:gridCol>
                <a:gridCol w="519289">
                  <a:extLst>
                    <a:ext uri="{9D8B030D-6E8A-4147-A177-3AD203B41FA5}">
                      <a16:colId xmlns:a16="http://schemas.microsoft.com/office/drawing/2014/main" val="20003"/>
                    </a:ext>
                  </a:extLst>
                </a:gridCol>
                <a:gridCol w="519289">
                  <a:extLst>
                    <a:ext uri="{9D8B030D-6E8A-4147-A177-3AD203B41FA5}">
                      <a16:colId xmlns:a16="http://schemas.microsoft.com/office/drawing/2014/main" val="20004"/>
                    </a:ext>
                  </a:extLst>
                </a:gridCol>
              </a:tblGrid>
              <a:tr h="370840">
                <a:tc>
                  <a:txBody>
                    <a:bodyPr/>
                    <a:lstStyle/>
                    <a:p>
                      <a:pPr algn="ctr"/>
                      <a:endParaRPr lang="en-US" sz="2800" b="1" dirty="0">
                        <a:latin typeface="Consolas" charset="0"/>
                        <a:ea typeface="Consolas" charset="0"/>
                        <a:cs typeface="Consolas" charset="0"/>
                      </a:endParaRPr>
                    </a:p>
                  </a:txBody>
                  <a:tcPr>
                    <a:noFill/>
                  </a:tcPr>
                </a:tc>
                <a:tc>
                  <a:txBody>
                    <a:bodyPr/>
                    <a:lstStyle/>
                    <a:p>
                      <a:pPr algn="ctr"/>
                      <a:endParaRPr lang="en-US" sz="2800" b="1" dirty="0">
                        <a:latin typeface="Consolas" charset="0"/>
                        <a:ea typeface="Consolas" charset="0"/>
                        <a:cs typeface="Consolas" charset="0"/>
                      </a:endParaRPr>
                    </a:p>
                  </a:txBody>
                  <a:tcPr/>
                </a:tc>
                <a:tc>
                  <a:txBody>
                    <a:bodyPr/>
                    <a:lstStyle/>
                    <a:p>
                      <a:pPr algn="ctr"/>
                      <a:endParaRPr lang="en-US" sz="2800" b="1" dirty="0">
                        <a:latin typeface="Consolas" charset="0"/>
                        <a:ea typeface="Consolas" charset="0"/>
                        <a:cs typeface="Consolas" charset="0"/>
                      </a:endParaRPr>
                    </a:p>
                  </a:txBody>
                  <a:tcPr/>
                </a:tc>
                <a:tc>
                  <a:txBody>
                    <a:bodyPr/>
                    <a:lstStyle/>
                    <a:p>
                      <a:pPr algn="ctr"/>
                      <a:endParaRPr lang="en-US" sz="2800" b="1" dirty="0">
                        <a:latin typeface="Consolas" charset="0"/>
                        <a:ea typeface="Consolas" charset="0"/>
                        <a:cs typeface="Consolas" charset="0"/>
                      </a:endParaRPr>
                    </a:p>
                  </a:txBody>
                  <a:tcPr/>
                </a:tc>
                <a:tc>
                  <a:txBody>
                    <a:bodyPr/>
                    <a:lstStyle/>
                    <a:p>
                      <a:pPr algn="ctr"/>
                      <a:endParaRPr lang="en-US" sz="2800" b="1" dirty="0">
                        <a:latin typeface="Consolas" charset="0"/>
                        <a:ea typeface="Consolas" charset="0"/>
                        <a:cs typeface="Consolas" charset="0"/>
                      </a:endParaRPr>
                    </a:p>
                  </a:txBody>
                  <a:tcPr/>
                </a:tc>
                <a:extLst>
                  <a:ext uri="{0D108BD9-81ED-4DB2-BD59-A6C34878D82A}">
                    <a16:rowId xmlns:a16="http://schemas.microsoft.com/office/drawing/2014/main" val="10000"/>
                  </a:ext>
                </a:extLst>
              </a:tr>
            </a:tbl>
          </a:graphicData>
        </a:graphic>
      </p:graphicFrame>
      <p:graphicFrame>
        <p:nvGraphicFramePr>
          <p:cNvPr id="48" name="Table 47">
            <a:extLst>
              <a:ext uri="{FF2B5EF4-FFF2-40B4-BE49-F238E27FC236}">
                <a16:creationId xmlns:a16="http://schemas.microsoft.com/office/drawing/2014/main" id="{7FF02A22-BD93-7C4D-81D8-A602B9C1166F}"/>
              </a:ext>
            </a:extLst>
          </p:cNvPr>
          <p:cNvGraphicFramePr>
            <a:graphicFrameLocks noGrp="1"/>
          </p:cNvGraphicFramePr>
          <p:nvPr>
            <p:extLst>
              <p:ext uri="{D42A27DB-BD31-4B8C-83A1-F6EECF244321}">
                <p14:modId xmlns:p14="http://schemas.microsoft.com/office/powerpoint/2010/main" val="1311855831"/>
              </p:ext>
            </p:extLst>
          </p:nvPr>
        </p:nvGraphicFramePr>
        <p:xfrm>
          <a:off x="6088591" y="3435843"/>
          <a:ext cx="2596445" cy="518160"/>
        </p:xfrm>
        <a:graphic>
          <a:graphicData uri="http://schemas.openxmlformats.org/drawingml/2006/table">
            <a:tbl>
              <a:tblPr bandRow="1">
                <a:tableStyleId>{5C22544A-7EE6-4342-B048-85BDC9FD1C3A}</a:tableStyleId>
              </a:tblPr>
              <a:tblGrid>
                <a:gridCol w="519289">
                  <a:extLst>
                    <a:ext uri="{9D8B030D-6E8A-4147-A177-3AD203B41FA5}">
                      <a16:colId xmlns:a16="http://schemas.microsoft.com/office/drawing/2014/main" val="20000"/>
                    </a:ext>
                  </a:extLst>
                </a:gridCol>
                <a:gridCol w="519289">
                  <a:extLst>
                    <a:ext uri="{9D8B030D-6E8A-4147-A177-3AD203B41FA5}">
                      <a16:colId xmlns:a16="http://schemas.microsoft.com/office/drawing/2014/main" val="20001"/>
                    </a:ext>
                  </a:extLst>
                </a:gridCol>
                <a:gridCol w="519289">
                  <a:extLst>
                    <a:ext uri="{9D8B030D-6E8A-4147-A177-3AD203B41FA5}">
                      <a16:colId xmlns:a16="http://schemas.microsoft.com/office/drawing/2014/main" val="20002"/>
                    </a:ext>
                  </a:extLst>
                </a:gridCol>
                <a:gridCol w="519289">
                  <a:extLst>
                    <a:ext uri="{9D8B030D-6E8A-4147-A177-3AD203B41FA5}">
                      <a16:colId xmlns:a16="http://schemas.microsoft.com/office/drawing/2014/main" val="20003"/>
                    </a:ext>
                  </a:extLst>
                </a:gridCol>
                <a:gridCol w="519289">
                  <a:extLst>
                    <a:ext uri="{9D8B030D-6E8A-4147-A177-3AD203B41FA5}">
                      <a16:colId xmlns:a16="http://schemas.microsoft.com/office/drawing/2014/main" val="20004"/>
                    </a:ext>
                  </a:extLst>
                </a:gridCol>
              </a:tblGrid>
              <a:tr h="370840">
                <a:tc>
                  <a:txBody>
                    <a:bodyPr/>
                    <a:lstStyle/>
                    <a:p>
                      <a:pPr algn="ctr"/>
                      <a:endParaRPr lang="en-US" sz="2800" b="1" dirty="0">
                        <a:latin typeface="Consolas" charset="0"/>
                        <a:ea typeface="Consolas" charset="0"/>
                        <a:cs typeface="Consolas" charset="0"/>
                      </a:endParaRPr>
                    </a:p>
                  </a:txBody>
                  <a:tcPr>
                    <a:noFill/>
                  </a:tcPr>
                </a:tc>
                <a:tc>
                  <a:txBody>
                    <a:bodyPr/>
                    <a:lstStyle/>
                    <a:p>
                      <a:pPr algn="ctr"/>
                      <a:r>
                        <a:rPr lang="en-US" sz="2800" b="1" dirty="0">
                          <a:latin typeface="Consolas" charset="0"/>
                          <a:ea typeface="Consolas" charset="0"/>
                          <a:cs typeface="Consolas" charset="0"/>
                        </a:rPr>
                        <a:t>1</a:t>
                      </a:r>
                    </a:p>
                  </a:txBody>
                  <a:tcPr>
                    <a:solidFill>
                      <a:schemeClr val="accent2">
                        <a:lumMod val="40000"/>
                        <a:lumOff val="60000"/>
                      </a:schemeClr>
                    </a:solidFill>
                  </a:tcPr>
                </a:tc>
                <a:tc>
                  <a:txBody>
                    <a:bodyPr/>
                    <a:lstStyle/>
                    <a:p>
                      <a:pPr algn="ctr"/>
                      <a:r>
                        <a:rPr lang="en-US" sz="2800" b="1" dirty="0">
                          <a:latin typeface="Consolas" charset="0"/>
                          <a:ea typeface="Consolas" charset="0"/>
                          <a:cs typeface="Consolas" charset="0"/>
                        </a:rPr>
                        <a:t>0</a:t>
                      </a:r>
                    </a:p>
                  </a:txBody>
                  <a:tcPr>
                    <a:solidFill>
                      <a:schemeClr val="accent2">
                        <a:lumMod val="40000"/>
                        <a:lumOff val="60000"/>
                      </a:schemeClr>
                    </a:solidFill>
                  </a:tcPr>
                </a:tc>
                <a:tc>
                  <a:txBody>
                    <a:bodyPr/>
                    <a:lstStyle/>
                    <a:p>
                      <a:pPr algn="ctr"/>
                      <a:r>
                        <a:rPr lang="en-US" sz="2800" b="1" dirty="0">
                          <a:latin typeface="Consolas" charset="0"/>
                          <a:ea typeface="Consolas" charset="0"/>
                          <a:cs typeface="Consolas" charset="0"/>
                        </a:rPr>
                        <a:t>1</a:t>
                      </a:r>
                    </a:p>
                  </a:txBody>
                  <a:tcPr>
                    <a:solidFill>
                      <a:schemeClr val="accent2">
                        <a:lumMod val="40000"/>
                        <a:lumOff val="60000"/>
                      </a:schemeClr>
                    </a:solidFill>
                  </a:tcPr>
                </a:tc>
                <a:tc>
                  <a:txBody>
                    <a:bodyPr/>
                    <a:lstStyle/>
                    <a:p>
                      <a:pPr algn="ctr"/>
                      <a:r>
                        <a:rPr lang="en-US" sz="2800" b="1" dirty="0">
                          <a:latin typeface="Consolas" charset="0"/>
                          <a:ea typeface="Consolas" charset="0"/>
                          <a:cs typeface="Consolas" charset="0"/>
                        </a:rPr>
                        <a:t>0</a:t>
                      </a:r>
                    </a:p>
                  </a:txBody>
                  <a:tcPr>
                    <a:solidFill>
                      <a:schemeClr val="accent2">
                        <a:lumMod val="40000"/>
                        <a:lumOff val="60000"/>
                      </a:schemeClr>
                    </a:solidFill>
                  </a:tcPr>
                </a:tc>
                <a:extLst>
                  <a:ext uri="{0D108BD9-81ED-4DB2-BD59-A6C34878D82A}">
                    <a16:rowId xmlns:a16="http://schemas.microsoft.com/office/drawing/2014/main" val="10000"/>
                  </a:ext>
                </a:extLst>
              </a:tr>
            </a:tbl>
          </a:graphicData>
        </a:graphic>
      </p:graphicFrame>
      <p:graphicFrame>
        <p:nvGraphicFramePr>
          <p:cNvPr id="49" name="Table 48">
            <a:extLst>
              <a:ext uri="{FF2B5EF4-FFF2-40B4-BE49-F238E27FC236}">
                <a16:creationId xmlns:a16="http://schemas.microsoft.com/office/drawing/2014/main" id="{6D439940-5683-4440-938E-73D7B56AC159}"/>
              </a:ext>
            </a:extLst>
          </p:cNvPr>
          <p:cNvGraphicFramePr>
            <a:graphicFrameLocks noGrp="1"/>
          </p:cNvGraphicFramePr>
          <p:nvPr>
            <p:extLst>
              <p:ext uri="{D42A27DB-BD31-4B8C-83A1-F6EECF244321}">
                <p14:modId xmlns:p14="http://schemas.microsoft.com/office/powerpoint/2010/main" val="959836045"/>
              </p:ext>
            </p:extLst>
          </p:nvPr>
        </p:nvGraphicFramePr>
        <p:xfrm>
          <a:off x="6088591" y="2369043"/>
          <a:ext cx="2596445" cy="518160"/>
        </p:xfrm>
        <a:graphic>
          <a:graphicData uri="http://schemas.openxmlformats.org/drawingml/2006/table">
            <a:tbl>
              <a:tblPr bandRow="1">
                <a:tableStyleId>{5C22544A-7EE6-4342-B048-85BDC9FD1C3A}</a:tableStyleId>
              </a:tblPr>
              <a:tblGrid>
                <a:gridCol w="519289">
                  <a:extLst>
                    <a:ext uri="{9D8B030D-6E8A-4147-A177-3AD203B41FA5}">
                      <a16:colId xmlns:a16="http://schemas.microsoft.com/office/drawing/2014/main" val="20000"/>
                    </a:ext>
                  </a:extLst>
                </a:gridCol>
                <a:gridCol w="519289">
                  <a:extLst>
                    <a:ext uri="{9D8B030D-6E8A-4147-A177-3AD203B41FA5}">
                      <a16:colId xmlns:a16="http://schemas.microsoft.com/office/drawing/2014/main" val="20001"/>
                    </a:ext>
                  </a:extLst>
                </a:gridCol>
                <a:gridCol w="519289">
                  <a:extLst>
                    <a:ext uri="{9D8B030D-6E8A-4147-A177-3AD203B41FA5}">
                      <a16:colId xmlns:a16="http://schemas.microsoft.com/office/drawing/2014/main" val="20002"/>
                    </a:ext>
                  </a:extLst>
                </a:gridCol>
                <a:gridCol w="519289">
                  <a:extLst>
                    <a:ext uri="{9D8B030D-6E8A-4147-A177-3AD203B41FA5}">
                      <a16:colId xmlns:a16="http://schemas.microsoft.com/office/drawing/2014/main" val="20003"/>
                    </a:ext>
                  </a:extLst>
                </a:gridCol>
                <a:gridCol w="519289">
                  <a:extLst>
                    <a:ext uri="{9D8B030D-6E8A-4147-A177-3AD203B41FA5}">
                      <a16:colId xmlns:a16="http://schemas.microsoft.com/office/drawing/2014/main" val="20004"/>
                    </a:ext>
                  </a:extLst>
                </a:gridCol>
              </a:tblGrid>
              <a:tr h="370840">
                <a:tc>
                  <a:txBody>
                    <a:bodyPr/>
                    <a:lstStyle/>
                    <a:p>
                      <a:pPr algn="ctr"/>
                      <a:endParaRPr lang="en-US" sz="2800" b="1" dirty="0">
                        <a:latin typeface="Consolas" charset="0"/>
                        <a:ea typeface="Consolas" charset="0"/>
                        <a:cs typeface="Consolas" charset="0"/>
                      </a:endParaRPr>
                    </a:p>
                  </a:txBody>
                  <a:tcPr>
                    <a:noFill/>
                  </a:tcPr>
                </a:tc>
                <a:tc>
                  <a:txBody>
                    <a:bodyPr/>
                    <a:lstStyle/>
                    <a:p>
                      <a:pPr algn="ctr"/>
                      <a:r>
                        <a:rPr lang="en-US" sz="2800" b="1" dirty="0">
                          <a:latin typeface="Consolas" charset="0"/>
                          <a:ea typeface="Consolas" charset="0"/>
                          <a:cs typeface="Consolas" charset="0"/>
                        </a:rPr>
                        <a:t>1</a:t>
                      </a:r>
                    </a:p>
                  </a:txBody>
                  <a:tcPr>
                    <a:solidFill>
                      <a:schemeClr val="accent3">
                        <a:lumMod val="40000"/>
                        <a:lumOff val="60000"/>
                      </a:schemeClr>
                    </a:solidFill>
                  </a:tcPr>
                </a:tc>
                <a:tc>
                  <a:txBody>
                    <a:bodyPr/>
                    <a:lstStyle/>
                    <a:p>
                      <a:pPr algn="ctr"/>
                      <a:r>
                        <a:rPr lang="en-US" sz="2800" b="1" dirty="0">
                          <a:latin typeface="Consolas" charset="0"/>
                          <a:ea typeface="Consolas" charset="0"/>
                          <a:cs typeface="Consolas" charset="0"/>
                        </a:rPr>
                        <a:t>1</a:t>
                      </a:r>
                    </a:p>
                  </a:txBody>
                  <a:tcPr>
                    <a:solidFill>
                      <a:schemeClr val="accent3">
                        <a:lumMod val="40000"/>
                        <a:lumOff val="60000"/>
                      </a:schemeClr>
                    </a:solidFill>
                  </a:tcPr>
                </a:tc>
                <a:tc>
                  <a:txBody>
                    <a:bodyPr/>
                    <a:lstStyle/>
                    <a:p>
                      <a:pPr algn="ctr"/>
                      <a:r>
                        <a:rPr lang="en-US" sz="2800" b="1" dirty="0">
                          <a:latin typeface="Consolas" charset="0"/>
                          <a:ea typeface="Consolas" charset="0"/>
                          <a:cs typeface="Consolas" charset="0"/>
                        </a:rPr>
                        <a:t>1</a:t>
                      </a:r>
                    </a:p>
                  </a:txBody>
                  <a:tcPr>
                    <a:solidFill>
                      <a:schemeClr val="accent3">
                        <a:lumMod val="40000"/>
                        <a:lumOff val="60000"/>
                      </a:schemeClr>
                    </a:solidFill>
                  </a:tcPr>
                </a:tc>
                <a:tc>
                  <a:txBody>
                    <a:bodyPr/>
                    <a:lstStyle/>
                    <a:p>
                      <a:pPr algn="ctr"/>
                      <a:r>
                        <a:rPr lang="en-US" sz="2800" b="1" dirty="0">
                          <a:latin typeface="Consolas" charset="0"/>
                          <a:ea typeface="Consolas" charset="0"/>
                          <a:cs typeface="Consolas" charset="0"/>
                        </a:rPr>
                        <a:t>0</a:t>
                      </a:r>
                    </a:p>
                  </a:txBody>
                  <a:tcPr>
                    <a:solidFill>
                      <a:schemeClr val="accent3">
                        <a:lumMod val="40000"/>
                        <a:lumOff val="60000"/>
                      </a:schemeClr>
                    </a:solidFill>
                  </a:tcPr>
                </a:tc>
                <a:extLst>
                  <a:ext uri="{0D108BD9-81ED-4DB2-BD59-A6C34878D82A}">
                    <a16:rowId xmlns:a16="http://schemas.microsoft.com/office/drawing/2014/main" val="10000"/>
                  </a:ext>
                </a:extLst>
              </a:tr>
            </a:tbl>
          </a:graphicData>
        </a:graphic>
      </p:graphicFrame>
      <p:sp>
        <p:nvSpPr>
          <p:cNvPr id="50" name="TextBox 49">
            <a:extLst>
              <a:ext uri="{FF2B5EF4-FFF2-40B4-BE49-F238E27FC236}">
                <a16:creationId xmlns:a16="http://schemas.microsoft.com/office/drawing/2014/main" id="{8D93D3D2-D9AF-834F-B915-98E47C8EB4D9}"/>
              </a:ext>
            </a:extLst>
          </p:cNvPr>
          <p:cNvSpPr txBox="1"/>
          <p:nvPr/>
        </p:nvSpPr>
        <p:spPr>
          <a:xfrm>
            <a:off x="6173164" y="2843078"/>
            <a:ext cx="489236" cy="523220"/>
          </a:xfrm>
          <a:prstGeom prst="rect">
            <a:avLst/>
          </a:prstGeom>
          <a:noFill/>
        </p:spPr>
        <p:txBody>
          <a:bodyPr wrap="none" rtlCol="0">
            <a:spAutoFit/>
          </a:bodyPr>
          <a:lstStyle/>
          <a:p>
            <a:r>
              <a:rPr lang="en-US" sz="2800" b="1" dirty="0"/>
              <a:t>&amp;</a:t>
            </a:r>
          </a:p>
        </p:txBody>
      </p:sp>
      <p:graphicFrame>
        <p:nvGraphicFramePr>
          <p:cNvPr id="51" name="Table 50">
            <a:extLst>
              <a:ext uri="{FF2B5EF4-FFF2-40B4-BE49-F238E27FC236}">
                <a16:creationId xmlns:a16="http://schemas.microsoft.com/office/drawing/2014/main" id="{2FB9C546-CBEF-A941-BC15-7C9C40389BED}"/>
              </a:ext>
            </a:extLst>
          </p:cNvPr>
          <p:cNvGraphicFramePr>
            <a:graphicFrameLocks noGrp="1"/>
          </p:cNvGraphicFramePr>
          <p:nvPr>
            <p:extLst>
              <p:ext uri="{D42A27DB-BD31-4B8C-83A1-F6EECF244321}">
                <p14:modId xmlns:p14="http://schemas.microsoft.com/office/powerpoint/2010/main" val="751859397"/>
              </p:ext>
            </p:extLst>
          </p:nvPr>
        </p:nvGraphicFramePr>
        <p:xfrm>
          <a:off x="6607880" y="2891437"/>
          <a:ext cx="2077156" cy="518160"/>
        </p:xfrm>
        <a:graphic>
          <a:graphicData uri="http://schemas.openxmlformats.org/drawingml/2006/table">
            <a:tbl>
              <a:tblPr bandRow="1">
                <a:tableStyleId>{5C22544A-7EE6-4342-B048-85BDC9FD1C3A}</a:tableStyleId>
              </a:tblPr>
              <a:tblGrid>
                <a:gridCol w="519289">
                  <a:extLst>
                    <a:ext uri="{9D8B030D-6E8A-4147-A177-3AD203B41FA5}">
                      <a16:colId xmlns:a16="http://schemas.microsoft.com/office/drawing/2014/main" val="20001"/>
                    </a:ext>
                  </a:extLst>
                </a:gridCol>
                <a:gridCol w="519289">
                  <a:extLst>
                    <a:ext uri="{9D8B030D-6E8A-4147-A177-3AD203B41FA5}">
                      <a16:colId xmlns:a16="http://schemas.microsoft.com/office/drawing/2014/main" val="20002"/>
                    </a:ext>
                  </a:extLst>
                </a:gridCol>
                <a:gridCol w="519289">
                  <a:extLst>
                    <a:ext uri="{9D8B030D-6E8A-4147-A177-3AD203B41FA5}">
                      <a16:colId xmlns:a16="http://schemas.microsoft.com/office/drawing/2014/main" val="20003"/>
                    </a:ext>
                  </a:extLst>
                </a:gridCol>
                <a:gridCol w="519289">
                  <a:extLst>
                    <a:ext uri="{9D8B030D-6E8A-4147-A177-3AD203B41FA5}">
                      <a16:colId xmlns:a16="http://schemas.microsoft.com/office/drawing/2014/main" val="20004"/>
                    </a:ext>
                  </a:extLst>
                </a:gridCol>
              </a:tblGrid>
              <a:tr h="370840">
                <a:tc>
                  <a:txBody>
                    <a:bodyPr/>
                    <a:lstStyle/>
                    <a:p>
                      <a:pPr algn="ctr"/>
                      <a:r>
                        <a:rPr lang="en-US" sz="2800" b="1" dirty="0">
                          <a:latin typeface="Consolas" charset="0"/>
                          <a:ea typeface="Consolas" charset="0"/>
                          <a:cs typeface="Consolas" charset="0"/>
                        </a:rPr>
                        <a:t>1</a:t>
                      </a:r>
                    </a:p>
                  </a:txBody>
                  <a:tcPr/>
                </a:tc>
                <a:tc>
                  <a:txBody>
                    <a:bodyPr/>
                    <a:lstStyle/>
                    <a:p>
                      <a:pPr algn="ctr"/>
                      <a:r>
                        <a:rPr lang="en-US" sz="2800" b="1" dirty="0">
                          <a:latin typeface="Consolas" charset="0"/>
                          <a:ea typeface="Consolas" charset="0"/>
                          <a:cs typeface="Consolas" charset="0"/>
                        </a:rPr>
                        <a:t>0</a:t>
                      </a:r>
                    </a:p>
                  </a:txBody>
                  <a:tcPr/>
                </a:tc>
                <a:tc>
                  <a:txBody>
                    <a:bodyPr/>
                    <a:lstStyle/>
                    <a:p>
                      <a:pPr algn="ctr"/>
                      <a:r>
                        <a:rPr lang="en-US" sz="2800" b="1" dirty="0">
                          <a:latin typeface="Consolas" charset="0"/>
                          <a:ea typeface="Consolas" charset="0"/>
                          <a:cs typeface="Consolas" charset="0"/>
                        </a:rPr>
                        <a:t>1</a:t>
                      </a:r>
                    </a:p>
                  </a:txBody>
                  <a:tcPr/>
                </a:tc>
                <a:tc>
                  <a:txBody>
                    <a:bodyPr/>
                    <a:lstStyle/>
                    <a:p>
                      <a:pPr algn="ctr"/>
                      <a:r>
                        <a:rPr lang="en-US" sz="2800" b="1" dirty="0">
                          <a:latin typeface="Consolas" charset="0"/>
                          <a:ea typeface="Consolas" charset="0"/>
                          <a:cs typeface="Consolas" charset="0"/>
                        </a:rPr>
                        <a:t>1</a:t>
                      </a:r>
                    </a:p>
                  </a:txBody>
                  <a:tcPr/>
                </a:tc>
                <a:extLst>
                  <a:ext uri="{0D108BD9-81ED-4DB2-BD59-A6C34878D82A}">
                    <a16:rowId xmlns:a16="http://schemas.microsoft.com/office/drawing/2014/main" val="10000"/>
                  </a:ext>
                </a:extLst>
              </a:tr>
            </a:tbl>
          </a:graphicData>
        </a:graphic>
      </p:graphicFrame>
      <p:cxnSp>
        <p:nvCxnSpPr>
          <p:cNvPr id="52" name="Straight Connector 51">
            <a:extLst>
              <a:ext uri="{FF2B5EF4-FFF2-40B4-BE49-F238E27FC236}">
                <a16:creationId xmlns:a16="http://schemas.microsoft.com/office/drawing/2014/main" id="{CCBAF0FB-CF7C-8242-9A36-B233A9C84626}"/>
              </a:ext>
            </a:extLst>
          </p:cNvPr>
          <p:cNvCxnSpPr>
            <a:cxnSpLocks/>
          </p:cNvCxnSpPr>
          <p:nvPr/>
        </p:nvCxnSpPr>
        <p:spPr>
          <a:xfrm>
            <a:off x="6240993" y="3409597"/>
            <a:ext cx="244404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Oval 53">
            <a:extLst>
              <a:ext uri="{FF2B5EF4-FFF2-40B4-BE49-F238E27FC236}">
                <a16:creationId xmlns:a16="http://schemas.microsoft.com/office/drawing/2014/main" id="{849973A1-D63C-834F-9C85-926EC765B0C4}"/>
              </a:ext>
            </a:extLst>
          </p:cNvPr>
          <p:cNvSpPr/>
          <p:nvPr/>
        </p:nvSpPr>
        <p:spPr>
          <a:xfrm>
            <a:off x="7232394" y="4143433"/>
            <a:ext cx="228600" cy="22860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47B2069A-087D-BF4A-AA11-60C5EDA29425}"/>
              </a:ext>
            </a:extLst>
          </p:cNvPr>
          <p:cNvSpPr/>
          <p:nvPr/>
        </p:nvSpPr>
        <p:spPr>
          <a:xfrm>
            <a:off x="8373755" y="4143433"/>
            <a:ext cx="228600" cy="22860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9" name="Group 68">
            <a:extLst>
              <a:ext uri="{FF2B5EF4-FFF2-40B4-BE49-F238E27FC236}">
                <a16:creationId xmlns:a16="http://schemas.microsoft.com/office/drawing/2014/main" id="{770E1D9E-7D67-F74C-8DB2-33800F81B276}"/>
              </a:ext>
            </a:extLst>
          </p:cNvPr>
          <p:cNvGrpSpPr/>
          <p:nvPr/>
        </p:nvGrpSpPr>
        <p:grpSpPr>
          <a:xfrm>
            <a:off x="6401764" y="1133649"/>
            <a:ext cx="2155277" cy="1138205"/>
            <a:chOff x="381000" y="1104900"/>
            <a:chExt cx="2155277" cy="1138205"/>
          </a:xfrm>
        </p:grpSpPr>
        <p:grpSp>
          <p:nvGrpSpPr>
            <p:cNvPr id="7" name="Group 6">
              <a:extLst>
                <a:ext uri="{FF2B5EF4-FFF2-40B4-BE49-F238E27FC236}">
                  <a16:creationId xmlns:a16="http://schemas.microsoft.com/office/drawing/2014/main" id="{6799A496-B74D-8543-A02F-BE51935FDA1B}"/>
                </a:ext>
              </a:extLst>
            </p:cNvPr>
            <p:cNvGrpSpPr/>
            <p:nvPr/>
          </p:nvGrpSpPr>
          <p:grpSpPr>
            <a:xfrm>
              <a:off x="381000" y="1104900"/>
              <a:ext cx="501445" cy="363794"/>
              <a:chOff x="6499123" y="1042219"/>
              <a:chExt cx="501445" cy="363794"/>
            </a:xfrm>
          </p:grpSpPr>
          <p:sp>
            <p:nvSpPr>
              <p:cNvPr id="35" name="Oval 34">
                <a:extLst>
                  <a:ext uri="{FF2B5EF4-FFF2-40B4-BE49-F238E27FC236}">
                    <a16:creationId xmlns:a16="http://schemas.microsoft.com/office/drawing/2014/main" id="{49F9C7AF-99FB-FE40-9229-9ACCE60FA05C}"/>
                  </a:ext>
                </a:extLst>
              </p:cNvPr>
              <p:cNvSpPr/>
              <p:nvPr/>
            </p:nvSpPr>
            <p:spPr>
              <a:xfrm>
                <a:off x="6641834" y="1099430"/>
                <a:ext cx="228600" cy="228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a:extLst>
                  <a:ext uri="{FF2B5EF4-FFF2-40B4-BE49-F238E27FC236}">
                    <a16:creationId xmlns:a16="http://schemas.microsoft.com/office/drawing/2014/main" id="{0C78C466-F791-9443-9919-FB74B2226523}"/>
                  </a:ext>
                </a:extLst>
              </p:cNvPr>
              <p:cNvCxnSpPr/>
              <p:nvPr/>
            </p:nvCxnSpPr>
            <p:spPr>
              <a:xfrm flipH="1" flipV="1">
                <a:off x="6499123" y="1042219"/>
                <a:ext cx="94146" cy="5721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EE15C8B6-6A01-3846-BFF7-E80206B304FD}"/>
                  </a:ext>
                </a:extLst>
              </p:cNvPr>
              <p:cNvCxnSpPr>
                <a:cxnSpLocks/>
              </p:cNvCxnSpPr>
              <p:nvPr/>
            </p:nvCxnSpPr>
            <p:spPr>
              <a:xfrm flipH="1">
                <a:off x="6538452" y="1307690"/>
                <a:ext cx="98323" cy="7865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5EDC0B3E-705C-8448-A4D9-92D6C2D34C68}"/>
                  </a:ext>
                </a:extLst>
              </p:cNvPr>
              <p:cNvCxnSpPr>
                <a:cxnSpLocks/>
              </p:cNvCxnSpPr>
              <p:nvPr/>
            </p:nvCxnSpPr>
            <p:spPr>
              <a:xfrm flipV="1">
                <a:off x="6862917" y="1071716"/>
                <a:ext cx="94146" cy="5721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B14C05CA-C7B5-C342-9DEB-3F6BE99F2AF6}"/>
                  </a:ext>
                </a:extLst>
              </p:cNvPr>
              <p:cNvCxnSpPr>
                <a:cxnSpLocks/>
              </p:cNvCxnSpPr>
              <p:nvPr/>
            </p:nvCxnSpPr>
            <p:spPr>
              <a:xfrm>
                <a:off x="6872748" y="1317523"/>
                <a:ext cx="127820" cy="8849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8" name="Group 7">
              <a:extLst>
                <a:ext uri="{FF2B5EF4-FFF2-40B4-BE49-F238E27FC236}">
                  <a16:creationId xmlns:a16="http://schemas.microsoft.com/office/drawing/2014/main" id="{FE378EFD-8A44-9140-9497-2474B10B79BF}"/>
                </a:ext>
              </a:extLst>
            </p:cNvPr>
            <p:cNvGrpSpPr/>
            <p:nvPr/>
          </p:nvGrpSpPr>
          <p:grpSpPr>
            <a:xfrm>
              <a:off x="951271" y="1104900"/>
              <a:ext cx="501445" cy="363794"/>
              <a:chOff x="6499123" y="1042219"/>
              <a:chExt cx="501445" cy="363794"/>
            </a:xfrm>
          </p:grpSpPr>
          <p:sp>
            <p:nvSpPr>
              <p:cNvPr id="30" name="Oval 29">
                <a:extLst>
                  <a:ext uri="{FF2B5EF4-FFF2-40B4-BE49-F238E27FC236}">
                    <a16:creationId xmlns:a16="http://schemas.microsoft.com/office/drawing/2014/main" id="{901D1B02-7A9B-D547-805F-A0D717B4D5FD}"/>
                  </a:ext>
                </a:extLst>
              </p:cNvPr>
              <p:cNvSpPr/>
              <p:nvPr/>
            </p:nvSpPr>
            <p:spPr>
              <a:xfrm>
                <a:off x="6641834" y="1099430"/>
                <a:ext cx="228600" cy="228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a:extLst>
                  <a:ext uri="{FF2B5EF4-FFF2-40B4-BE49-F238E27FC236}">
                    <a16:creationId xmlns:a16="http://schemas.microsoft.com/office/drawing/2014/main" id="{764BA6A1-9050-0049-B9E9-3671D3AB4AAB}"/>
                  </a:ext>
                </a:extLst>
              </p:cNvPr>
              <p:cNvCxnSpPr/>
              <p:nvPr/>
            </p:nvCxnSpPr>
            <p:spPr>
              <a:xfrm flipH="1" flipV="1">
                <a:off x="6499123" y="1042219"/>
                <a:ext cx="94146" cy="5721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361BD584-45DA-7840-9DAF-997FE13FCA98}"/>
                  </a:ext>
                </a:extLst>
              </p:cNvPr>
              <p:cNvCxnSpPr>
                <a:cxnSpLocks/>
              </p:cNvCxnSpPr>
              <p:nvPr/>
            </p:nvCxnSpPr>
            <p:spPr>
              <a:xfrm flipH="1">
                <a:off x="6538452" y="1307690"/>
                <a:ext cx="98323" cy="7865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887895D6-1FFA-2346-A89A-4D9BBD07C138}"/>
                  </a:ext>
                </a:extLst>
              </p:cNvPr>
              <p:cNvCxnSpPr>
                <a:cxnSpLocks/>
              </p:cNvCxnSpPr>
              <p:nvPr/>
            </p:nvCxnSpPr>
            <p:spPr>
              <a:xfrm flipV="1">
                <a:off x="6862917" y="1071716"/>
                <a:ext cx="94146" cy="5721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B23492D6-3C72-2B42-B682-C84A4360DA1F}"/>
                  </a:ext>
                </a:extLst>
              </p:cNvPr>
              <p:cNvCxnSpPr>
                <a:cxnSpLocks/>
              </p:cNvCxnSpPr>
              <p:nvPr/>
            </p:nvCxnSpPr>
            <p:spPr>
              <a:xfrm>
                <a:off x="6872748" y="1317523"/>
                <a:ext cx="127820" cy="8849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 name="Group 8">
              <a:extLst>
                <a:ext uri="{FF2B5EF4-FFF2-40B4-BE49-F238E27FC236}">
                  <a16:creationId xmlns:a16="http://schemas.microsoft.com/office/drawing/2014/main" id="{CA36CA43-605A-E244-A438-006814E31243}"/>
                </a:ext>
              </a:extLst>
            </p:cNvPr>
            <p:cNvGrpSpPr/>
            <p:nvPr/>
          </p:nvGrpSpPr>
          <p:grpSpPr>
            <a:xfrm>
              <a:off x="1521542" y="1104900"/>
              <a:ext cx="501445" cy="363794"/>
              <a:chOff x="6499123" y="1042219"/>
              <a:chExt cx="501445" cy="363794"/>
            </a:xfrm>
          </p:grpSpPr>
          <p:sp>
            <p:nvSpPr>
              <p:cNvPr id="25" name="Oval 24">
                <a:extLst>
                  <a:ext uri="{FF2B5EF4-FFF2-40B4-BE49-F238E27FC236}">
                    <a16:creationId xmlns:a16="http://schemas.microsoft.com/office/drawing/2014/main" id="{DB616831-E6CB-B04F-A3E0-8AA4C9A02897}"/>
                  </a:ext>
                </a:extLst>
              </p:cNvPr>
              <p:cNvSpPr/>
              <p:nvPr/>
            </p:nvSpPr>
            <p:spPr>
              <a:xfrm>
                <a:off x="6641834" y="1099430"/>
                <a:ext cx="228600" cy="228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45BBFF63-88F4-4848-845A-0921B164B773}"/>
                  </a:ext>
                </a:extLst>
              </p:cNvPr>
              <p:cNvCxnSpPr/>
              <p:nvPr/>
            </p:nvCxnSpPr>
            <p:spPr>
              <a:xfrm flipH="1" flipV="1">
                <a:off x="6499123" y="1042219"/>
                <a:ext cx="94146" cy="5721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A4BB3CE1-FB54-F946-8ED8-CDC9CEBBAD3E}"/>
                  </a:ext>
                </a:extLst>
              </p:cNvPr>
              <p:cNvCxnSpPr>
                <a:cxnSpLocks/>
              </p:cNvCxnSpPr>
              <p:nvPr/>
            </p:nvCxnSpPr>
            <p:spPr>
              <a:xfrm flipH="1">
                <a:off x="6538452" y="1307690"/>
                <a:ext cx="98323" cy="7865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C938277-6A5D-424D-A0F5-EAB7041F6FB8}"/>
                  </a:ext>
                </a:extLst>
              </p:cNvPr>
              <p:cNvCxnSpPr>
                <a:cxnSpLocks/>
              </p:cNvCxnSpPr>
              <p:nvPr/>
            </p:nvCxnSpPr>
            <p:spPr>
              <a:xfrm flipV="1">
                <a:off x="6862917" y="1071716"/>
                <a:ext cx="94146" cy="5721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C46068BD-6991-8E48-8952-7610BDDA67AC}"/>
                  </a:ext>
                </a:extLst>
              </p:cNvPr>
              <p:cNvCxnSpPr>
                <a:cxnSpLocks/>
              </p:cNvCxnSpPr>
              <p:nvPr/>
            </p:nvCxnSpPr>
            <p:spPr>
              <a:xfrm>
                <a:off x="6872748" y="1317523"/>
                <a:ext cx="127820" cy="8849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1" name="TextBox 10">
              <a:extLst>
                <a:ext uri="{FF2B5EF4-FFF2-40B4-BE49-F238E27FC236}">
                  <a16:creationId xmlns:a16="http://schemas.microsoft.com/office/drawing/2014/main" id="{64318E80-A0FC-854D-9C60-A0B6689948BD}"/>
                </a:ext>
              </a:extLst>
            </p:cNvPr>
            <p:cNvSpPr txBox="1"/>
            <p:nvPr/>
          </p:nvSpPr>
          <p:spPr>
            <a:xfrm>
              <a:off x="447093" y="1390711"/>
              <a:ext cx="381836" cy="523220"/>
            </a:xfrm>
            <a:prstGeom prst="rect">
              <a:avLst/>
            </a:prstGeom>
            <a:noFill/>
          </p:spPr>
          <p:txBody>
            <a:bodyPr wrap="none" rtlCol="0">
              <a:spAutoFit/>
            </a:bodyPr>
            <a:lstStyle/>
            <a:p>
              <a:r>
                <a:rPr lang="en-US" sz="2800" b="1" dirty="0">
                  <a:latin typeface="Consolas" charset="0"/>
                  <a:ea typeface="Consolas" charset="0"/>
                  <a:cs typeface="Consolas" charset="0"/>
                </a:rPr>
                <a:t>1</a:t>
              </a:r>
            </a:p>
          </p:txBody>
        </p:sp>
        <p:sp>
          <p:nvSpPr>
            <p:cNvPr id="12" name="TextBox 11">
              <a:extLst>
                <a:ext uri="{FF2B5EF4-FFF2-40B4-BE49-F238E27FC236}">
                  <a16:creationId xmlns:a16="http://schemas.microsoft.com/office/drawing/2014/main" id="{FA522CBF-34FA-D64A-988E-AAD0B5A81D4B}"/>
                </a:ext>
              </a:extLst>
            </p:cNvPr>
            <p:cNvSpPr txBox="1"/>
            <p:nvPr/>
          </p:nvSpPr>
          <p:spPr>
            <a:xfrm>
              <a:off x="1022469" y="1390711"/>
              <a:ext cx="381836" cy="523220"/>
            </a:xfrm>
            <a:prstGeom prst="rect">
              <a:avLst/>
            </a:prstGeom>
            <a:noFill/>
          </p:spPr>
          <p:txBody>
            <a:bodyPr wrap="none" rtlCol="0">
              <a:spAutoFit/>
            </a:bodyPr>
            <a:lstStyle/>
            <a:p>
              <a:r>
                <a:rPr lang="en-US" sz="2800" b="1" dirty="0">
                  <a:latin typeface="Consolas" charset="0"/>
                  <a:ea typeface="Consolas" charset="0"/>
                  <a:cs typeface="Consolas" charset="0"/>
                </a:rPr>
                <a:t>1</a:t>
              </a:r>
            </a:p>
          </p:txBody>
        </p:sp>
        <p:sp>
          <p:nvSpPr>
            <p:cNvPr id="13" name="TextBox 12">
              <a:extLst>
                <a:ext uri="{FF2B5EF4-FFF2-40B4-BE49-F238E27FC236}">
                  <a16:creationId xmlns:a16="http://schemas.microsoft.com/office/drawing/2014/main" id="{81AB376D-931D-6143-BE8D-40178F8F8E71}"/>
                </a:ext>
              </a:extLst>
            </p:cNvPr>
            <p:cNvSpPr txBox="1"/>
            <p:nvPr/>
          </p:nvSpPr>
          <p:spPr>
            <a:xfrm>
              <a:off x="1588455" y="1390711"/>
              <a:ext cx="381836" cy="523220"/>
            </a:xfrm>
            <a:prstGeom prst="rect">
              <a:avLst/>
            </a:prstGeom>
            <a:noFill/>
          </p:spPr>
          <p:txBody>
            <a:bodyPr wrap="none" rtlCol="0">
              <a:spAutoFit/>
            </a:bodyPr>
            <a:lstStyle/>
            <a:p>
              <a:r>
                <a:rPr lang="en-US" sz="2800" b="1" dirty="0">
                  <a:latin typeface="Consolas" charset="0"/>
                  <a:ea typeface="Consolas" charset="0"/>
                  <a:cs typeface="Consolas" charset="0"/>
                </a:rPr>
                <a:t>1</a:t>
              </a:r>
            </a:p>
          </p:txBody>
        </p:sp>
        <p:sp>
          <p:nvSpPr>
            <p:cNvPr id="14" name="TextBox 13">
              <a:extLst>
                <a:ext uri="{FF2B5EF4-FFF2-40B4-BE49-F238E27FC236}">
                  <a16:creationId xmlns:a16="http://schemas.microsoft.com/office/drawing/2014/main" id="{DBE4CD94-F7DF-9442-9F5A-7E159F02F37F}"/>
                </a:ext>
              </a:extLst>
            </p:cNvPr>
            <p:cNvSpPr txBox="1"/>
            <p:nvPr/>
          </p:nvSpPr>
          <p:spPr>
            <a:xfrm>
              <a:off x="2154441" y="1390711"/>
              <a:ext cx="381836" cy="523220"/>
            </a:xfrm>
            <a:prstGeom prst="rect">
              <a:avLst/>
            </a:prstGeom>
            <a:noFill/>
          </p:spPr>
          <p:txBody>
            <a:bodyPr wrap="none" rtlCol="0">
              <a:spAutoFit/>
            </a:bodyPr>
            <a:lstStyle/>
            <a:p>
              <a:r>
                <a:rPr lang="en-US" sz="2800" b="1" dirty="0">
                  <a:latin typeface="Consolas" charset="0"/>
                  <a:ea typeface="Consolas" charset="0"/>
                  <a:cs typeface="Consolas" charset="0"/>
                </a:rPr>
                <a:t>0</a:t>
              </a:r>
            </a:p>
          </p:txBody>
        </p:sp>
        <p:sp>
          <p:nvSpPr>
            <p:cNvPr id="15" name="TextBox 14">
              <a:extLst>
                <a:ext uri="{FF2B5EF4-FFF2-40B4-BE49-F238E27FC236}">
                  <a16:creationId xmlns:a16="http://schemas.microsoft.com/office/drawing/2014/main" id="{BF592FCA-75D5-714A-98FA-73B1D8FAAD20}"/>
                </a:ext>
              </a:extLst>
            </p:cNvPr>
            <p:cNvSpPr txBox="1"/>
            <p:nvPr/>
          </p:nvSpPr>
          <p:spPr>
            <a:xfrm>
              <a:off x="475146" y="1842995"/>
              <a:ext cx="325730" cy="400110"/>
            </a:xfrm>
            <a:prstGeom prst="rect">
              <a:avLst/>
            </a:prstGeom>
            <a:noFill/>
          </p:spPr>
          <p:txBody>
            <a:bodyPr wrap="none" rtlCol="0">
              <a:spAutoFit/>
            </a:bodyPr>
            <a:lstStyle/>
            <a:p>
              <a:pPr algn="ctr"/>
              <a:r>
                <a:rPr lang="en-US" sz="2000" i="1" dirty="0">
                  <a:latin typeface="Consolas" charset="0"/>
                  <a:ea typeface="Consolas" charset="0"/>
                  <a:cs typeface="Consolas" charset="0"/>
                </a:rPr>
                <a:t>3</a:t>
              </a:r>
            </a:p>
          </p:txBody>
        </p:sp>
        <p:sp>
          <p:nvSpPr>
            <p:cNvPr id="16" name="TextBox 15">
              <a:extLst>
                <a:ext uri="{FF2B5EF4-FFF2-40B4-BE49-F238E27FC236}">
                  <a16:creationId xmlns:a16="http://schemas.microsoft.com/office/drawing/2014/main" id="{81EE5941-2849-F94E-8FE8-263727AA1555}"/>
                </a:ext>
              </a:extLst>
            </p:cNvPr>
            <p:cNvSpPr txBox="1"/>
            <p:nvPr/>
          </p:nvSpPr>
          <p:spPr>
            <a:xfrm>
              <a:off x="1050522" y="1842995"/>
              <a:ext cx="325730" cy="400110"/>
            </a:xfrm>
            <a:prstGeom prst="rect">
              <a:avLst/>
            </a:prstGeom>
            <a:noFill/>
          </p:spPr>
          <p:txBody>
            <a:bodyPr wrap="none" rtlCol="0">
              <a:spAutoFit/>
            </a:bodyPr>
            <a:lstStyle/>
            <a:p>
              <a:pPr algn="ctr"/>
              <a:r>
                <a:rPr lang="en-US" sz="2000" i="1" dirty="0">
                  <a:latin typeface="Consolas" charset="0"/>
                  <a:ea typeface="Consolas" charset="0"/>
                  <a:cs typeface="Consolas" charset="0"/>
                </a:rPr>
                <a:t>2</a:t>
              </a:r>
            </a:p>
          </p:txBody>
        </p:sp>
        <p:sp>
          <p:nvSpPr>
            <p:cNvPr id="17" name="TextBox 16">
              <a:extLst>
                <a:ext uri="{FF2B5EF4-FFF2-40B4-BE49-F238E27FC236}">
                  <a16:creationId xmlns:a16="http://schemas.microsoft.com/office/drawing/2014/main" id="{2CEDEF36-701F-CA4E-9991-EE3EB6BDF085}"/>
                </a:ext>
              </a:extLst>
            </p:cNvPr>
            <p:cNvSpPr txBox="1"/>
            <p:nvPr/>
          </p:nvSpPr>
          <p:spPr>
            <a:xfrm>
              <a:off x="1616508" y="1842995"/>
              <a:ext cx="325730" cy="400110"/>
            </a:xfrm>
            <a:prstGeom prst="rect">
              <a:avLst/>
            </a:prstGeom>
            <a:noFill/>
          </p:spPr>
          <p:txBody>
            <a:bodyPr wrap="none" rtlCol="0">
              <a:spAutoFit/>
            </a:bodyPr>
            <a:lstStyle/>
            <a:p>
              <a:pPr algn="ctr"/>
              <a:r>
                <a:rPr lang="en-US" sz="2000" i="1" dirty="0">
                  <a:latin typeface="Consolas" charset="0"/>
                  <a:ea typeface="Consolas" charset="0"/>
                  <a:cs typeface="Consolas" charset="0"/>
                </a:rPr>
                <a:t>1</a:t>
              </a:r>
            </a:p>
          </p:txBody>
        </p:sp>
        <p:sp>
          <p:nvSpPr>
            <p:cNvPr id="18" name="TextBox 17">
              <a:extLst>
                <a:ext uri="{FF2B5EF4-FFF2-40B4-BE49-F238E27FC236}">
                  <a16:creationId xmlns:a16="http://schemas.microsoft.com/office/drawing/2014/main" id="{86B4F8D4-DD51-5048-869A-4D20B34BA7E1}"/>
                </a:ext>
              </a:extLst>
            </p:cNvPr>
            <p:cNvSpPr txBox="1"/>
            <p:nvPr/>
          </p:nvSpPr>
          <p:spPr>
            <a:xfrm>
              <a:off x="2182494" y="1842995"/>
              <a:ext cx="325730" cy="400110"/>
            </a:xfrm>
            <a:prstGeom prst="rect">
              <a:avLst/>
            </a:prstGeom>
            <a:noFill/>
          </p:spPr>
          <p:txBody>
            <a:bodyPr wrap="none" rtlCol="0">
              <a:spAutoFit/>
            </a:bodyPr>
            <a:lstStyle/>
            <a:p>
              <a:pPr algn="ctr"/>
              <a:r>
                <a:rPr lang="en-US" sz="2000" i="1" dirty="0">
                  <a:latin typeface="Consolas" charset="0"/>
                  <a:ea typeface="Consolas" charset="0"/>
                  <a:cs typeface="Consolas" charset="0"/>
                </a:rPr>
                <a:t>0</a:t>
              </a:r>
            </a:p>
          </p:txBody>
        </p:sp>
        <p:cxnSp>
          <p:nvCxnSpPr>
            <p:cNvPr id="19" name="Straight Connector 18">
              <a:extLst>
                <a:ext uri="{FF2B5EF4-FFF2-40B4-BE49-F238E27FC236}">
                  <a16:creationId xmlns:a16="http://schemas.microsoft.com/office/drawing/2014/main" id="{3D119B8B-C141-A74B-9123-B90BF3F067A2}"/>
                </a:ext>
              </a:extLst>
            </p:cNvPr>
            <p:cNvCxnSpPr/>
            <p:nvPr/>
          </p:nvCxnSpPr>
          <p:spPr>
            <a:xfrm flipH="1" flipV="1">
              <a:off x="420329" y="1134397"/>
              <a:ext cx="94146" cy="5721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56" name="Oval 55">
              <a:extLst>
                <a:ext uri="{FF2B5EF4-FFF2-40B4-BE49-F238E27FC236}">
                  <a16:creationId xmlns:a16="http://schemas.microsoft.com/office/drawing/2014/main" id="{284418F4-4475-1048-A9B3-C94BDCF29991}"/>
                </a:ext>
              </a:extLst>
            </p:cNvPr>
            <p:cNvSpPr/>
            <p:nvPr/>
          </p:nvSpPr>
          <p:spPr>
            <a:xfrm>
              <a:off x="2238434" y="1157445"/>
              <a:ext cx="228600" cy="22860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TextBox 62">
            <a:extLst>
              <a:ext uri="{FF2B5EF4-FFF2-40B4-BE49-F238E27FC236}">
                <a16:creationId xmlns:a16="http://schemas.microsoft.com/office/drawing/2014/main" id="{822328BC-D667-1741-9E44-2D28298B6F95}"/>
              </a:ext>
            </a:extLst>
          </p:cNvPr>
          <p:cNvSpPr txBox="1"/>
          <p:nvPr/>
        </p:nvSpPr>
        <p:spPr>
          <a:xfrm>
            <a:off x="253912" y="1070162"/>
            <a:ext cx="5868364" cy="769441"/>
          </a:xfrm>
          <a:prstGeom prst="rect">
            <a:avLst/>
          </a:prstGeom>
          <a:noFill/>
        </p:spPr>
        <p:txBody>
          <a:bodyPr wrap="square" rtlCol="0">
            <a:spAutoFit/>
          </a:bodyPr>
          <a:lstStyle/>
          <a:p>
            <a:pPr algn="ctr"/>
            <a:r>
              <a:rPr lang="en-US" sz="2200" dirty="0"/>
              <a:t>which bitwise operation takes </a:t>
            </a:r>
            <a:r>
              <a:rPr lang="en-US" sz="2200" b="1" dirty="0"/>
              <a:t>two values </a:t>
            </a:r>
            <a:r>
              <a:rPr lang="en-US" sz="2200" dirty="0"/>
              <a:t>and can output a 0 when one of its inputs is 0?</a:t>
            </a:r>
            <a:endParaRPr lang="en-US" sz="2400" b="1" dirty="0">
              <a:latin typeface="Consolas" panose="020B0609020204030204" pitchFamily="49" charset="0"/>
              <a:cs typeface="Consolas" panose="020B0609020204030204" pitchFamily="49" charset="0"/>
            </a:endParaRPr>
          </a:p>
        </p:txBody>
      </p:sp>
      <p:sp>
        <p:nvSpPr>
          <p:cNvPr id="64" name="TextBox 63">
            <a:extLst>
              <a:ext uri="{FF2B5EF4-FFF2-40B4-BE49-F238E27FC236}">
                <a16:creationId xmlns:a16="http://schemas.microsoft.com/office/drawing/2014/main" id="{324547AF-C735-1044-B124-12BDE608FEED}"/>
              </a:ext>
            </a:extLst>
          </p:cNvPr>
          <p:cNvSpPr txBox="1"/>
          <p:nvPr/>
        </p:nvSpPr>
        <p:spPr>
          <a:xfrm>
            <a:off x="383526" y="2019300"/>
            <a:ext cx="5568806" cy="430887"/>
          </a:xfrm>
          <a:prstGeom prst="rect">
            <a:avLst/>
          </a:prstGeom>
          <a:noFill/>
        </p:spPr>
        <p:txBody>
          <a:bodyPr wrap="square" rtlCol="0">
            <a:spAutoFit/>
          </a:bodyPr>
          <a:lstStyle/>
          <a:p>
            <a:pPr algn="ctr"/>
            <a:r>
              <a:rPr lang="en-US" sz="2200" dirty="0"/>
              <a:t>the pattern of bits needed looks odd....</a:t>
            </a:r>
            <a:endParaRPr lang="en-US" sz="2400" b="1" dirty="0">
              <a:latin typeface="Consolas" panose="020B0609020204030204" pitchFamily="49" charset="0"/>
              <a:cs typeface="Consolas" panose="020B0609020204030204" pitchFamily="49" charset="0"/>
            </a:endParaRPr>
          </a:p>
        </p:txBody>
      </p:sp>
      <p:sp>
        <p:nvSpPr>
          <p:cNvPr id="66" name="TextBox 65">
            <a:extLst>
              <a:ext uri="{FF2B5EF4-FFF2-40B4-BE49-F238E27FC236}">
                <a16:creationId xmlns:a16="http://schemas.microsoft.com/office/drawing/2014/main" id="{80FA558B-34DD-7E4D-B969-63720CF18247}"/>
              </a:ext>
            </a:extLst>
          </p:cNvPr>
          <p:cNvSpPr txBox="1"/>
          <p:nvPr/>
        </p:nvSpPr>
        <p:spPr>
          <a:xfrm>
            <a:off x="475460" y="2546498"/>
            <a:ext cx="5153440" cy="769441"/>
          </a:xfrm>
          <a:prstGeom prst="rect">
            <a:avLst/>
          </a:prstGeom>
          <a:noFill/>
        </p:spPr>
        <p:txBody>
          <a:bodyPr wrap="square" rtlCol="0">
            <a:spAutoFit/>
          </a:bodyPr>
          <a:lstStyle/>
          <a:p>
            <a:pPr algn="ctr"/>
            <a:r>
              <a:rPr lang="en-US" sz="2200" dirty="0"/>
              <a:t>but this pattern of bits is not arbitrary. remember that </a:t>
            </a:r>
            <a:r>
              <a:rPr lang="en-US" sz="2200" b="1" dirty="0">
                <a:latin typeface="Consolas" panose="020B0609020204030204" pitchFamily="49" charset="0"/>
                <a:cs typeface="Consolas" panose="020B0609020204030204" pitchFamily="49" charset="0"/>
              </a:rPr>
              <a:t>(1 &lt;&lt; 2) = 0100</a:t>
            </a:r>
            <a:r>
              <a:rPr lang="en-US" sz="2200" b="1" baseline="-25000" dirty="0">
                <a:latin typeface="Consolas" panose="020B0609020204030204" pitchFamily="49" charset="0"/>
                <a:cs typeface="Consolas" panose="020B0609020204030204" pitchFamily="49" charset="0"/>
              </a:rPr>
              <a:t>2</a:t>
            </a:r>
            <a:endParaRPr lang="en-US" sz="2400" b="1" baseline="-25000" dirty="0">
              <a:latin typeface="Consolas" panose="020B0609020204030204" pitchFamily="49" charset="0"/>
              <a:cs typeface="Consolas" panose="020B0609020204030204" pitchFamily="49" charset="0"/>
            </a:endParaRPr>
          </a:p>
        </p:txBody>
      </p:sp>
      <p:sp>
        <p:nvSpPr>
          <p:cNvPr id="67" name="TextBox 66">
            <a:extLst>
              <a:ext uri="{FF2B5EF4-FFF2-40B4-BE49-F238E27FC236}">
                <a16:creationId xmlns:a16="http://schemas.microsoft.com/office/drawing/2014/main" id="{946C2D13-9DE8-4E4C-A21C-5B166A1DBCC7}"/>
              </a:ext>
            </a:extLst>
          </p:cNvPr>
          <p:cNvSpPr txBox="1"/>
          <p:nvPr/>
        </p:nvSpPr>
        <p:spPr>
          <a:xfrm>
            <a:off x="616194" y="3690875"/>
            <a:ext cx="5153440" cy="430887"/>
          </a:xfrm>
          <a:prstGeom prst="rect">
            <a:avLst/>
          </a:prstGeom>
          <a:noFill/>
        </p:spPr>
        <p:txBody>
          <a:bodyPr wrap="square" rtlCol="0">
            <a:spAutoFit/>
          </a:bodyPr>
          <a:lstStyle/>
          <a:p>
            <a:pPr algn="ctr"/>
            <a:r>
              <a:rPr lang="en-US" sz="2200" dirty="0"/>
              <a:t>this is the </a:t>
            </a:r>
            <a:r>
              <a:rPr lang="en-US" sz="2200" b="1" i="1" dirty="0"/>
              <a:t>complement</a:t>
            </a:r>
            <a:r>
              <a:rPr lang="en-US" sz="2200" b="1" dirty="0"/>
              <a:t> </a:t>
            </a:r>
            <a:r>
              <a:rPr lang="en-US" sz="2200" dirty="0"/>
              <a:t>of</a:t>
            </a:r>
            <a:r>
              <a:rPr lang="en-US" sz="2200" b="1" dirty="0"/>
              <a:t> </a:t>
            </a:r>
            <a:r>
              <a:rPr lang="en-US" sz="2200" b="1" dirty="0">
                <a:latin typeface="Consolas" panose="020B0609020204030204" pitchFamily="49" charset="0"/>
                <a:cs typeface="Consolas" panose="020B0609020204030204" pitchFamily="49" charset="0"/>
              </a:rPr>
              <a:t>(1 &lt;&lt; 2)</a:t>
            </a:r>
            <a:r>
              <a:rPr lang="en-US" sz="2200" b="1" dirty="0"/>
              <a:t>!</a:t>
            </a:r>
            <a:endParaRPr lang="en-US" sz="2400" b="1" baseline="-25000" dirty="0">
              <a:latin typeface="Consolas" panose="020B0609020204030204" pitchFamily="49" charset="0"/>
              <a:cs typeface="Consolas" panose="020B0609020204030204" pitchFamily="49" charset="0"/>
            </a:endParaRPr>
          </a:p>
        </p:txBody>
      </p:sp>
      <p:sp>
        <p:nvSpPr>
          <p:cNvPr id="68" name="TextBox 67">
            <a:extLst>
              <a:ext uri="{FF2B5EF4-FFF2-40B4-BE49-F238E27FC236}">
                <a16:creationId xmlns:a16="http://schemas.microsoft.com/office/drawing/2014/main" id="{E10E2560-524D-E847-AC00-27B25866164F}"/>
              </a:ext>
            </a:extLst>
          </p:cNvPr>
          <p:cNvSpPr txBox="1"/>
          <p:nvPr/>
        </p:nvSpPr>
        <p:spPr>
          <a:xfrm>
            <a:off x="475460" y="4212154"/>
            <a:ext cx="5363798" cy="1107996"/>
          </a:xfrm>
          <a:prstGeom prst="rect">
            <a:avLst/>
          </a:prstGeom>
          <a:noFill/>
        </p:spPr>
        <p:txBody>
          <a:bodyPr wrap="square" rtlCol="0">
            <a:spAutoFit/>
          </a:bodyPr>
          <a:lstStyle/>
          <a:p>
            <a:pPr algn="ctr"/>
            <a:r>
              <a:rPr lang="en-US" sz="2200" b="1" dirty="0"/>
              <a:t>to turn off bit </a:t>
            </a:r>
            <a:r>
              <a:rPr lang="en-US" sz="2200" b="1" i="1" dirty="0"/>
              <a:t>n</a:t>
            </a:r>
            <a:r>
              <a:rPr lang="en-US" sz="2200" b="1" dirty="0"/>
              <a:t>, you do:</a:t>
            </a:r>
            <a:endParaRPr lang="en-US" sz="2200" dirty="0"/>
          </a:p>
          <a:p>
            <a:pPr algn="ctr"/>
            <a:r>
              <a:rPr lang="en-US" sz="2800" b="1" dirty="0">
                <a:solidFill>
                  <a:srgbClr val="FF0000"/>
                </a:solidFill>
                <a:latin typeface="Consolas" panose="020B0609020204030204" pitchFamily="49" charset="0"/>
                <a:cs typeface="Consolas" panose="020B0609020204030204" pitchFamily="49" charset="0"/>
              </a:rPr>
              <a:t>bits = bits &amp; ~(1 &lt;&lt; n);</a:t>
            </a:r>
          </a:p>
          <a:p>
            <a:pPr lvl="0" algn="ctr"/>
            <a:r>
              <a:rPr lang="en-US" dirty="0">
                <a:solidFill>
                  <a:srgbClr val="000000"/>
                </a:solidFill>
              </a:rPr>
              <a:t>or more tersely, </a:t>
            </a:r>
            <a:r>
              <a:rPr lang="en-US" sz="1600" b="1" dirty="0">
                <a:solidFill>
                  <a:srgbClr val="000000"/>
                </a:solidFill>
                <a:latin typeface="Consolas" panose="020B0609020204030204" pitchFamily="49" charset="0"/>
                <a:cs typeface="Consolas" panose="020B0609020204030204" pitchFamily="49" charset="0"/>
              </a:rPr>
              <a:t>bits &amp;= ~(1 &lt;&lt; n);</a:t>
            </a:r>
            <a:endParaRPr lang="en-US" sz="1800" b="1" dirty="0">
              <a:solidFill>
                <a:srgbClr val="000000"/>
              </a:solidFill>
              <a:latin typeface="Consolas" panose="020B0609020204030204" pitchFamily="49" charset="0"/>
              <a:cs typeface="Consolas" panose="020B0609020204030204" pitchFamily="49" charset="0"/>
            </a:endParaRPr>
          </a:p>
        </p:txBody>
      </p:sp>
      <p:sp>
        <p:nvSpPr>
          <p:cNvPr id="6" name="Freeform 5">
            <a:extLst>
              <a:ext uri="{FF2B5EF4-FFF2-40B4-BE49-F238E27FC236}">
                <a16:creationId xmlns:a16="http://schemas.microsoft.com/office/drawing/2014/main" id="{3E0B4735-81AD-6635-0BA0-6AB56818BE53}"/>
              </a:ext>
            </a:extLst>
          </p:cNvPr>
          <p:cNvSpPr/>
          <p:nvPr/>
        </p:nvSpPr>
        <p:spPr>
          <a:xfrm>
            <a:off x="1179830" y="3294372"/>
            <a:ext cx="5476568" cy="462117"/>
          </a:xfrm>
          <a:custGeom>
            <a:avLst/>
            <a:gdLst>
              <a:gd name="connsiteX0" fmla="*/ 165359 w 5641927"/>
              <a:gd name="connsiteY0" fmla="*/ 462117 h 462117"/>
              <a:gd name="connsiteX1" fmla="*/ 558649 w 5641927"/>
              <a:gd name="connsiteY1" fmla="*/ 245807 h 462117"/>
              <a:gd name="connsiteX2" fmla="*/ 4766856 w 5641927"/>
              <a:gd name="connsiteY2" fmla="*/ 206478 h 462117"/>
              <a:gd name="connsiteX3" fmla="*/ 5641927 w 5641927"/>
              <a:gd name="connsiteY3" fmla="*/ 0 h 462117"/>
              <a:gd name="connsiteX0" fmla="*/ 36163 w 5512731"/>
              <a:gd name="connsiteY0" fmla="*/ 462117 h 462117"/>
              <a:gd name="connsiteX1" fmla="*/ 1176705 w 5512731"/>
              <a:gd name="connsiteY1" fmla="*/ 167149 h 462117"/>
              <a:gd name="connsiteX2" fmla="*/ 4637660 w 5512731"/>
              <a:gd name="connsiteY2" fmla="*/ 206478 h 462117"/>
              <a:gd name="connsiteX3" fmla="*/ 5512731 w 5512731"/>
              <a:gd name="connsiteY3" fmla="*/ 0 h 462117"/>
              <a:gd name="connsiteX0" fmla="*/ 0 w 5476568"/>
              <a:gd name="connsiteY0" fmla="*/ 462117 h 462117"/>
              <a:gd name="connsiteX1" fmla="*/ 1140542 w 5476568"/>
              <a:gd name="connsiteY1" fmla="*/ 167149 h 462117"/>
              <a:gd name="connsiteX2" fmla="*/ 4601497 w 5476568"/>
              <a:gd name="connsiteY2" fmla="*/ 206478 h 462117"/>
              <a:gd name="connsiteX3" fmla="*/ 5476568 w 5476568"/>
              <a:gd name="connsiteY3" fmla="*/ 0 h 462117"/>
              <a:gd name="connsiteX0" fmla="*/ 0 w 5476568"/>
              <a:gd name="connsiteY0" fmla="*/ 462117 h 462117"/>
              <a:gd name="connsiteX1" fmla="*/ 1140542 w 5476568"/>
              <a:gd name="connsiteY1" fmla="*/ 167149 h 462117"/>
              <a:gd name="connsiteX2" fmla="*/ 4601497 w 5476568"/>
              <a:gd name="connsiteY2" fmla="*/ 206478 h 462117"/>
              <a:gd name="connsiteX3" fmla="*/ 5476568 w 5476568"/>
              <a:gd name="connsiteY3" fmla="*/ 0 h 462117"/>
              <a:gd name="connsiteX0" fmla="*/ 0 w 5476568"/>
              <a:gd name="connsiteY0" fmla="*/ 462117 h 462117"/>
              <a:gd name="connsiteX1" fmla="*/ 1809135 w 5476568"/>
              <a:gd name="connsiteY1" fmla="*/ 167149 h 462117"/>
              <a:gd name="connsiteX2" fmla="*/ 4601497 w 5476568"/>
              <a:gd name="connsiteY2" fmla="*/ 206478 h 462117"/>
              <a:gd name="connsiteX3" fmla="*/ 5476568 w 5476568"/>
              <a:gd name="connsiteY3" fmla="*/ 0 h 462117"/>
              <a:gd name="connsiteX0" fmla="*/ 0 w 5476568"/>
              <a:gd name="connsiteY0" fmla="*/ 462117 h 462117"/>
              <a:gd name="connsiteX1" fmla="*/ 1809135 w 5476568"/>
              <a:gd name="connsiteY1" fmla="*/ 167149 h 462117"/>
              <a:gd name="connsiteX2" fmla="*/ 4601497 w 5476568"/>
              <a:gd name="connsiteY2" fmla="*/ 206478 h 462117"/>
              <a:gd name="connsiteX3" fmla="*/ 5476568 w 5476568"/>
              <a:gd name="connsiteY3" fmla="*/ 0 h 462117"/>
              <a:gd name="connsiteX0" fmla="*/ 0 w 5476568"/>
              <a:gd name="connsiteY0" fmla="*/ 462117 h 462117"/>
              <a:gd name="connsiteX1" fmla="*/ 1809135 w 5476568"/>
              <a:gd name="connsiteY1" fmla="*/ 167149 h 462117"/>
              <a:gd name="connsiteX2" fmla="*/ 4237704 w 5476568"/>
              <a:gd name="connsiteY2" fmla="*/ 255640 h 462117"/>
              <a:gd name="connsiteX3" fmla="*/ 5476568 w 5476568"/>
              <a:gd name="connsiteY3" fmla="*/ 0 h 462117"/>
              <a:gd name="connsiteX0" fmla="*/ 0 w 5476568"/>
              <a:gd name="connsiteY0" fmla="*/ 462117 h 462117"/>
              <a:gd name="connsiteX1" fmla="*/ 1809135 w 5476568"/>
              <a:gd name="connsiteY1" fmla="*/ 167149 h 462117"/>
              <a:gd name="connsiteX2" fmla="*/ 4237704 w 5476568"/>
              <a:gd name="connsiteY2" fmla="*/ 255640 h 462117"/>
              <a:gd name="connsiteX3" fmla="*/ 5476568 w 5476568"/>
              <a:gd name="connsiteY3" fmla="*/ 0 h 462117"/>
              <a:gd name="connsiteX0" fmla="*/ 0 w 5476568"/>
              <a:gd name="connsiteY0" fmla="*/ 462117 h 462117"/>
              <a:gd name="connsiteX1" fmla="*/ 1809135 w 5476568"/>
              <a:gd name="connsiteY1" fmla="*/ 167149 h 462117"/>
              <a:gd name="connsiteX2" fmla="*/ 5476568 w 5476568"/>
              <a:gd name="connsiteY2" fmla="*/ 0 h 462117"/>
              <a:gd name="connsiteX0" fmla="*/ 0 w 5476568"/>
              <a:gd name="connsiteY0" fmla="*/ 462117 h 462117"/>
              <a:gd name="connsiteX1" fmla="*/ 1533832 w 5476568"/>
              <a:gd name="connsiteY1" fmla="*/ 88491 h 462117"/>
              <a:gd name="connsiteX2" fmla="*/ 5476568 w 5476568"/>
              <a:gd name="connsiteY2" fmla="*/ 0 h 462117"/>
              <a:gd name="connsiteX0" fmla="*/ 0 w 5476568"/>
              <a:gd name="connsiteY0" fmla="*/ 462117 h 462117"/>
              <a:gd name="connsiteX1" fmla="*/ 1533832 w 5476568"/>
              <a:gd name="connsiteY1" fmla="*/ 88491 h 462117"/>
              <a:gd name="connsiteX2" fmla="*/ 5476568 w 5476568"/>
              <a:gd name="connsiteY2" fmla="*/ 0 h 462117"/>
              <a:gd name="connsiteX0" fmla="*/ 0 w 5476568"/>
              <a:gd name="connsiteY0" fmla="*/ 462117 h 462117"/>
              <a:gd name="connsiteX1" fmla="*/ 609600 w 5476568"/>
              <a:gd name="connsiteY1" fmla="*/ 216310 h 462117"/>
              <a:gd name="connsiteX2" fmla="*/ 5476568 w 5476568"/>
              <a:gd name="connsiteY2" fmla="*/ 0 h 462117"/>
              <a:gd name="connsiteX0" fmla="*/ 0 w 5476568"/>
              <a:gd name="connsiteY0" fmla="*/ 462117 h 462117"/>
              <a:gd name="connsiteX1" fmla="*/ 609600 w 5476568"/>
              <a:gd name="connsiteY1" fmla="*/ 216310 h 462117"/>
              <a:gd name="connsiteX2" fmla="*/ 5476568 w 5476568"/>
              <a:gd name="connsiteY2" fmla="*/ 0 h 462117"/>
              <a:gd name="connsiteX0" fmla="*/ 0 w 5476568"/>
              <a:gd name="connsiteY0" fmla="*/ 462117 h 462117"/>
              <a:gd name="connsiteX1" fmla="*/ 865239 w 5476568"/>
              <a:gd name="connsiteY1" fmla="*/ 147485 h 462117"/>
              <a:gd name="connsiteX2" fmla="*/ 5476568 w 5476568"/>
              <a:gd name="connsiteY2" fmla="*/ 0 h 462117"/>
            </a:gdLst>
            <a:ahLst/>
            <a:cxnLst>
              <a:cxn ang="0">
                <a:pos x="connsiteX0" y="connsiteY0"/>
              </a:cxn>
              <a:cxn ang="0">
                <a:pos x="connsiteX1" y="connsiteY1"/>
              </a:cxn>
              <a:cxn ang="0">
                <a:pos x="connsiteX2" y="connsiteY2"/>
              </a:cxn>
            </a:cxnLst>
            <a:rect l="l" t="t" r="r" b="b"/>
            <a:pathLst>
              <a:path w="5476568" h="462117">
                <a:moveTo>
                  <a:pt x="0" y="462117"/>
                </a:moveTo>
                <a:cubicBezTo>
                  <a:pt x="9832" y="217949"/>
                  <a:pt x="481781" y="160594"/>
                  <a:pt x="865239" y="147485"/>
                </a:cubicBezTo>
                <a:lnTo>
                  <a:pt x="5476568" y="0"/>
                </a:lnTo>
              </a:path>
            </a:pathLst>
          </a:custGeom>
          <a:noFill/>
          <a:ln w="38100">
            <a:solidFill>
              <a:srgbClr val="FF0000"/>
            </a:solidFill>
            <a:headEnd type="none" w="med" len="med"/>
            <a:tailEnd type="triangle" w="med" len="me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939923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5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6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6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50" grpId="0"/>
      <p:bldP spid="54" grpId="0" animBg="1"/>
      <p:bldP spid="55" grpId="0" animBg="1"/>
      <p:bldP spid="63" grpId="0"/>
      <p:bldP spid="64" grpId="0"/>
      <p:bldP spid="66" grpId="0"/>
      <p:bldP spid="67" grpId="0"/>
      <p:bldP spid="68" grpId="0"/>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71639-DFD4-5C4E-9F3E-D9DFA4E3F925}"/>
              </a:ext>
            </a:extLst>
          </p:cNvPr>
          <p:cNvSpPr>
            <a:spLocks noGrp="1"/>
          </p:cNvSpPr>
          <p:nvPr>
            <p:ph type="title"/>
          </p:nvPr>
        </p:nvSpPr>
        <p:spPr/>
        <p:txBody>
          <a:bodyPr/>
          <a:lstStyle/>
          <a:p>
            <a:r>
              <a:rPr lang="en-US" dirty="0"/>
              <a:t>Testing if bits are 1 or 0  (</a:t>
            </a:r>
            <a:r>
              <a:rPr lang="en-US" dirty="0">
                <a:latin typeface="Consolas" panose="020B0609020204030204" pitchFamily="49" charset="0"/>
                <a:cs typeface="Consolas" panose="020B0609020204030204" pitchFamily="49" charset="0"/>
              </a:rPr>
              <a:t>if(bits[n] != 0)</a:t>
            </a:r>
            <a:r>
              <a:rPr lang="en-US" dirty="0"/>
              <a:t>)</a:t>
            </a:r>
          </a:p>
        </p:txBody>
      </p:sp>
      <p:sp>
        <p:nvSpPr>
          <p:cNvPr id="3" name="Content Placeholder 2">
            <a:extLst>
              <a:ext uri="{FF2B5EF4-FFF2-40B4-BE49-F238E27FC236}">
                <a16:creationId xmlns:a16="http://schemas.microsoft.com/office/drawing/2014/main" id="{9A0C027A-3AD8-9649-B098-E368259CCCAF}"/>
              </a:ext>
            </a:extLst>
          </p:cNvPr>
          <p:cNvSpPr>
            <a:spLocks noGrp="1"/>
          </p:cNvSpPr>
          <p:nvPr>
            <p:ph idx="1"/>
          </p:nvPr>
        </p:nvSpPr>
        <p:spPr>
          <a:xfrm>
            <a:off x="152400" y="495301"/>
            <a:ext cx="8991600" cy="914399"/>
          </a:xfrm>
        </p:spPr>
        <p:txBody>
          <a:bodyPr/>
          <a:lstStyle/>
          <a:p>
            <a:r>
              <a:rPr lang="en-US" dirty="0"/>
              <a:t>now we have a pattern of bits that represents </a:t>
            </a:r>
            <a:r>
              <a:rPr lang="en-US" b="1" dirty="0"/>
              <a:t>buttons</a:t>
            </a:r>
            <a:r>
              <a:rPr lang="en-US" dirty="0"/>
              <a:t> being pressed.</a:t>
            </a:r>
          </a:p>
          <a:p>
            <a:r>
              <a:rPr lang="en-US" dirty="0"/>
              <a:t>I want to see if button 1 is pressed and do something based on that.</a:t>
            </a:r>
          </a:p>
        </p:txBody>
      </p:sp>
      <p:sp>
        <p:nvSpPr>
          <p:cNvPr id="4" name="Footer Placeholder 3">
            <a:extLst>
              <a:ext uri="{FF2B5EF4-FFF2-40B4-BE49-F238E27FC236}">
                <a16:creationId xmlns:a16="http://schemas.microsoft.com/office/drawing/2014/main" id="{CC85C075-E445-954E-A0E3-E2643F3E38B4}"/>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FDC96927-04FE-784A-9978-A9DAF12FD23E}"/>
              </a:ext>
            </a:extLst>
          </p:cNvPr>
          <p:cNvSpPr>
            <a:spLocks noGrp="1"/>
          </p:cNvSpPr>
          <p:nvPr>
            <p:ph type="sldNum" sz="quarter" idx="12"/>
          </p:nvPr>
        </p:nvSpPr>
        <p:spPr/>
        <p:txBody>
          <a:bodyPr/>
          <a:lstStyle/>
          <a:p>
            <a:fld id="{3552B95B-556F-44BD-91A5-D80C1B9E2BB3}" type="slidenum">
              <a:rPr lang="en-US" smtClean="0"/>
              <a:pPr/>
              <a:t>17</a:t>
            </a:fld>
            <a:endParaRPr lang="en-US"/>
          </a:p>
        </p:txBody>
      </p:sp>
      <p:grpSp>
        <p:nvGrpSpPr>
          <p:cNvPr id="66" name="Group 65">
            <a:extLst>
              <a:ext uri="{FF2B5EF4-FFF2-40B4-BE49-F238E27FC236}">
                <a16:creationId xmlns:a16="http://schemas.microsoft.com/office/drawing/2014/main" id="{2EF7BFDA-D2AB-3B41-BA81-8C283CFA69EC}"/>
              </a:ext>
            </a:extLst>
          </p:cNvPr>
          <p:cNvGrpSpPr/>
          <p:nvPr/>
        </p:nvGrpSpPr>
        <p:grpSpPr>
          <a:xfrm>
            <a:off x="152400" y="1257300"/>
            <a:ext cx="2489500" cy="1512377"/>
            <a:chOff x="152400" y="1257300"/>
            <a:chExt cx="2489500" cy="1512377"/>
          </a:xfrm>
        </p:grpSpPr>
        <p:sp>
          <p:nvSpPr>
            <p:cNvPr id="54" name="Oval 53">
              <a:extLst>
                <a:ext uri="{FF2B5EF4-FFF2-40B4-BE49-F238E27FC236}">
                  <a16:creationId xmlns:a16="http://schemas.microsoft.com/office/drawing/2014/main" id="{B7C7D5AA-4F9A-5C48-89B0-E68E7FE62913}"/>
                </a:ext>
              </a:extLst>
            </p:cNvPr>
            <p:cNvSpPr/>
            <p:nvPr/>
          </p:nvSpPr>
          <p:spPr>
            <a:xfrm>
              <a:off x="1763961" y="1684017"/>
              <a:ext cx="228600" cy="228600"/>
            </a:xfrm>
            <a:prstGeom prst="ellipse">
              <a:avLst/>
            </a:prstGeom>
            <a:solidFill>
              <a:schemeClr val="accent6">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3CB51C5F-CEE8-8941-9096-AC16124E0406}"/>
                </a:ext>
              </a:extLst>
            </p:cNvPr>
            <p:cNvSpPr txBox="1"/>
            <p:nvPr/>
          </p:nvSpPr>
          <p:spPr>
            <a:xfrm rot="2654288">
              <a:off x="1290087" y="1257300"/>
              <a:ext cx="748923" cy="769441"/>
            </a:xfrm>
            <a:prstGeom prst="rect">
              <a:avLst/>
            </a:prstGeom>
            <a:noFill/>
          </p:spPr>
          <p:txBody>
            <a:bodyPr wrap="none" rtlCol="0">
              <a:spAutoFit/>
            </a:bodyPr>
            <a:lstStyle/>
            <a:p>
              <a:r>
                <a:rPr lang="en-US" sz="4400" dirty="0"/>
                <a:t>👉</a:t>
              </a:r>
              <a:endParaRPr lang="en-US" sz="3200" dirty="0"/>
            </a:p>
          </p:txBody>
        </p:sp>
        <p:sp>
          <p:nvSpPr>
            <p:cNvPr id="10" name="TextBox 9">
              <a:extLst>
                <a:ext uri="{FF2B5EF4-FFF2-40B4-BE49-F238E27FC236}">
                  <a16:creationId xmlns:a16="http://schemas.microsoft.com/office/drawing/2014/main" id="{BD304208-1B67-5C49-9C1F-D90C879D3277}"/>
                </a:ext>
              </a:extLst>
            </p:cNvPr>
            <p:cNvSpPr txBox="1"/>
            <p:nvPr/>
          </p:nvSpPr>
          <p:spPr>
            <a:xfrm>
              <a:off x="552716" y="1917283"/>
              <a:ext cx="381836" cy="523220"/>
            </a:xfrm>
            <a:prstGeom prst="rect">
              <a:avLst/>
            </a:prstGeom>
            <a:noFill/>
          </p:spPr>
          <p:txBody>
            <a:bodyPr wrap="none" rtlCol="0">
              <a:spAutoFit/>
            </a:bodyPr>
            <a:lstStyle/>
            <a:p>
              <a:r>
                <a:rPr lang="en-US" sz="2800" b="1" dirty="0">
                  <a:latin typeface="Consolas" charset="0"/>
                  <a:ea typeface="Consolas" charset="0"/>
                  <a:cs typeface="Consolas" charset="0"/>
                </a:rPr>
                <a:t>1</a:t>
              </a:r>
            </a:p>
          </p:txBody>
        </p:sp>
        <p:sp>
          <p:nvSpPr>
            <p:cNvPr id="11" name="TextBox 10">
              <a:extLst>
                <a:ext uri="{FF2B5EF4-FFF2-40B4-BE49-F238E27FC236}">
                  <a16:creationId xmlns:a16="http://schemas.microsoft.com/office/drawing/2014/main" id="{DC8794E8-4196-CA42-B572-5B0906ACBDEE}"/>
                </a:ext>
              </a:extLst>
            </p:cNvPr>
            <p:cNvSpPr txBox="1"/>
            <p:nvPr/>
          </p:nvSpPr>
          <p:spPr>
            <a:xfrm>
              <a:off x="1128092" y="1917283"/>
              <a:ext cx="381836" cy="523220"/>
            </a:xfrm>
            <a:prstGeom prst="rect">
              <a:avLst/>
            </a:prstGeom>
            <a:noFill/>
          </p:spPr>
          <p:txBody>
            <a:bodyPr wrap="none" rtlCol="0">
              <a:spAutoFit/>
            </a:bodyPr>
            <a:lstStyle/>
            <a:p>
              <a:r>
                <a:rPr lang="en-US" sz="2800" b="1" dirty="0">
                  <a:latin typeface="Consolas" charset="0"/>
                  <a:ea typeface="Consolas" charset="0"/>
                  <a:cs typeface="Consolas" charset="0"/>
                </a:rPr>
                <a:t>0</a:t>
              </a:r>
            </a:p>
          </p:txBody>
        </p:sp>
        <p:sp>
          <p:nvSpPr>
            <p:cNvPr id="12" name="TextBox 11">
              <a:extLst>
                <a:ext uri="{FF2B5EF4-FFF2-40B4-BE49-F238E27FC236}">
                  <a16:creationId xmlns:a16="http://schemas.microsoft.com/office/drawing/2014/main" id="{082C43C2-3FA1-7745-84A2-722707D5E9A8}"/>
                </a:ext>
              </a:extLst>
            </p:cNvPr>
            <p:cNvSpPr txBox="1"/>
            <p:nvPr/>
          </p:nvSpPr>
          <p:spPr>
            <a:xfrm>
              <a:off x="1694078" y="1917283"/>
              <a:ext cx="381836" cy="523220"/>
            </a:xfrm>
            <a:prstGeom prst="rect">
              <a:avLst/>
            </a:prstGeom>
            <a:noFill/>
          </p:spPr>
          <p:txBody>
            <a:bodyPr wrap="none" rtlCol="0">
              <a:spAutoFit/>
            </a:bodyPr>
            <a:lstStyle/>
            <a:p>
              <a:r>
                <a:rPr lang="en-US" sz="2800" b="1" dirty="0">
                  <a:latin typeface="Consolas" charset="0"/>
                  <a:ea typeface="Consolas" charset="0"/>
                  <a:cs typeface="Consolas" charset="0"/>
                </a:rPr>
                <a:t>1</a:t>
              </a:r>
            </a:p>
          </p:txBody>
        </p:sp>
        <p:sp>
          <p:nvSpPr>
            <p:cNvPr id="13" name="TextBox 12">
              <a:extLst>
                <a:ext uri="{FF2B5EF4-FFF2-40B4-BE49-F238E27FC236}">
                  <a16:creationId xmlns:a16="http://schemas.microsoft.com/office/drawing/2014/main" id="{FA114BB4-F2C5-9E43-A76E-1DB6C24345DD}"/>
                </a:ext>
              </a:extLst>
            </p:cNvPr>
            <p:cNvSpPr txBox="1"/>
            <p:nvPr/>
          </p:nvSpPr>
          <p:spPr>
            <a:xfrm>
              <a:off x="2260064" y="1917283"/>
              <a:ext cx="381836" cy="523220"/>
            </a:xfrm>
            <a:prstGeom prst="rect">
              <a:avLst/>
            </a:prstGeom>
            <a:noFill/>
          </p:spPr>
          <p:txBody>
            <a:bodyPr wrap="none" rtlCol="0">
              <a:spAutoFit/>
            </a:bodyPr>
            <a:lstStyle/>
            <a:p>
              <a:r>
                <a:rPr lang="en-US" sz="2800" b="1" dirty="0">
                  <a:latin typeface="Consolas" charset="0"/>
                  <a:ea typeface="Consolas" charset="0"/>
                  <a:cs typeface="Consolas" charset="0"/>
                </a:rPr>
                <a:t>0</a:t>
              </a:r>
            </a:p>
          </p:txBody>
        </p:sp>
        <p:sp>
          <p:nvSpPr>
            <p:cNvPr id="14" name="TextBox 13">
              <a:extLst>
                <a:ext uri="{FF2B5EF4-FFF2-40B4-BE49-F238E27FC236}">
                  <a16:creationId xmlns:a16="http://schemas.microsoft.com/office/drawing/2014/main" id="{A5E85017-CC9A-8845-8291-EA1AF4964531}"/>
                </a:ext>
              </a:extLst>
            </p:cNvPr>
            <p:cNvSpPr txBox="1"/>
            <p:nvPr/>
          </p:nvSpPr>
          <p:spPr>
            <a:xfrm>
              <a:off x="580769" y="2369567"/>
              <a:ext cx="325730" cy="400110"/>
            </a:xfrm>
            <a:prstGeom prst="rect">
              <a:avLst/>
            </a:prstGeom>
            <a:noFill/>
          </p:spPr>
          <p:txBody>
            <a:bodyPr wrap="none" rtlCol="0">
              <a:spAutoFit/>
            </a:bodyPr>
            <a:lstStyle/>
            <a:p>
              <a:pPr algn="ctr"/>
              <a:r>
                <a:rPr lang="en-US" sz="2000" i="1" dirty="0">
                  <a:latin typeface="Consolas" charset="0"/>
                  <a:ea typeface="Consolas" charset="0"/>
                  <a:cs typeface="Consolas" charset="0"/>
                </a:rPr>
                <a:t>3</a:t>
              </a:r>
            </a:p>
          </p:txBody>
        </p:sp>
        <p:sp>
          <p:nvSpPr>
            <p:cNvPr id="15" name="TextBox 14">
              <a:extLst>
                <a:ext uri="{FF2B5EF4-FFF2-40B4-BE49-F238E27FC236}">
                  <a16:creationId xmlns:a16="http://schemas.microsoft.com/office/drawing/2014/main" id="{45298714-8C0B-8446-A8E1-5588114F17E9}"/>
                </a:ext>
              </a:extLst>
            </p:cNvPr>
            <p:cNvSpPr txBox="1"/>
            <p:nvPr/>
          </p:nvSpPr>
          <p:spPr>
            <a:xfrm>
              <a:off x="1156145" y="2369567"/>
              <a:ext cx="325730" cy="400110"/>
            </a:xfrm>
            <a:prstGeom prst="rect">
              <a:avLst/>
            </a:prstGeom>
            <a:noFill/>
          </p:spPr>
          <p:txBody>
            <a:bodyPr wrap="none" rtlCol="0">
              <a:spAutoFit/>
            </a:bodyPr>
            <a:lstStyle/>
            <a:p>
              <a:pPr algn="ctr"/>
              <a:r>
                <a:rPr lang="en-US" sz="2000" i="1" dirty="0">
                  <a:latin typeface="Consolas" charset="0"/>
                  <a:ea typeface="Consolas" charset="0"/>
                  <a:cs typeface="Consolas" charset="0"/>
                </a:rPr>
                <a:t>2</a:t>
              </a:r>
            </a:p>
          </p:txBody>
        </p:sp>
        <p:sp>
          <p:nvSpPr>
            <p:cNvPr id="16" name="TextBox 15">
              <a:extLst>
                <a:ext uri="{FF2B5EF4-FFF2-40B4-BE49-F238E27FC236}">
                  <a16:creationId xmlns:a16="http://schemas.microsoft.com/office/drawing/2014/main" id="{82C2476B-9EE3-C944-8308-EB1708724C4A}"/>
                </a:ext>
              </a:extLst>
            </p:cNvPr>
            <p:cNvSpPr txBox="1"/>
            <p:nvPr/>
          </p:nvSpPr>
          <p:spPr>
            <a:xfrm>
              <a:off x="1722131" y="2369567"/>
              <a:ext cx="325730" cy="400110"/>
            </a:xfrm>
            <a:prstGeom prst="rect">
              <a:avLst/>
            </a:prstGeom>
            <a:noFill/>
          </p:spPr>
          <p:txBody>
            <a:bodyPr wrap="none" rtlCol="0">
              <a:spAutoFit/>
            </a:bodyPr>
            <a:lstStyle/>
            <a:p>
              <a:pPr algn="ctr"/>
              <a:r>
                <a:rPr lang="en-US" sz="2000" i="1" dirty="0">
                  <a:latin typeface="Consolas" charset="0"/>
                  <a:ea typeface="Consolas" charset="0"/>
                  <a:cs typeface="Consolas" charset="0"/>
                </a:rPr>
                <a:t>1</a:t>
              </a:r>
            </a:p>
          </p:txBody>
        </p:sp>
        <p:sp>
          <p:nvSpPr>
            <p:cNvPr id="17" name="TextBox 16">
              <a:extLst>
                <a:ext uri="{FF2B5EF4-FFF2-40B4-BE49-F238E27FC236}">
                  <a16:creationId xmlns:a16="http://schemas.microsoft.com/office/drawing/2014/main" id="{2DF3F8A0-9AE4-4949-A411-C309E69C5C1E}"/>
                </a:ext>
              </a:extLst>
            </p:cNvPr>
            <p:cNvSpPr txBox="1"/>
            <p:nvPr/>
          </p:nvSpPr>
          <p:spPr>
            <a:xfrm>
              <a:off x="2288117" y="2369567"/>
              <a:ext cx="325730" cy="400110"/>
            </a:xfrm>
            <a:prstGeom prst="rect">
              <a:avLst/>
            </a:prstGeom>
            <a:noFill/>
          </p:spPr>
          <p:txBody>
            <a:bodyPr wrap="none" rtlCol="0">
              <a:spAutoFit/>
            </a:bodyPr>
            <a:lstStyle/>
            <a:p>
              <a:pPr algn="ctr"/>
              <a:r>
                <a:rPr lang="en-US" sz="2000" i="1" dirty="0">
                  <a:latin typeface="Consolas" charset="0"/>
                  <a:ea typeface="Consolas" charset="0"/>
                  <a:cs typeface="Consolas" charset="0"/>
                </a:rPr>
                <a:t>0</a:t>
              </a:r>
            </a:p>
          </p:txBody>
        </p:sp>
        <p:sp>
          <p:nvSpPr>
            <p:cNvPr id="19" name="Oval 18">
              <a:extLst>
                <a:ext uri="{FF2B5EF4-FFF2-40B4-BE49-F238E27FC236}">
                  <a16:creationId xmlns:a16="http://schemas.microsoft.com/office/drawing/2014/main" id="{B9114D73-2626-834D-AAEE-1C1888EBB42E}"/>
                </a:ext>
              </a:extLst>
            </p:cNvPr>
            <p:cNvSpPr/>
            <p:nvPr/>
          </p:nvSpPr>
          <p:spPr>
            <a:xfrm>
              <a:off x="2344057" y="1684017"/>
              <a:ext cx="228600" cy="228600"/>
            </a:xfrm>
            <a:prstGeom prst="ellipse">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87FE2DB3-52EC-2347-884F-F1E9A2D0DFDA}"/>
                </a:ext>
              </a:extLst>
            </p:cNvPr>
            <p:cNvSpPr/>
            <p:nvPr/>
          </p:nvSpPr>
          <p:spPr>
            <a:xfrm>
              <a:off x="1201650" y="1684017"/>
              <a:ext cx="228600" cy="228600"/>
            </a:xfrm>
            <a:prstGeom prst="ellipse">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6FFF9841-9F61-AA49-ABDE-950551246150}"/>
                </a:ext>
              </a:extLst>
            </p:cNvPr>
            <p:cNvSpPr/>
            <p:nvPr/>
          </p:nvSpPr>
          <p:spPr>
            <a:xfrm>
              <a:off x="626274" y="1684017"/>
              <a:ext cx="228600" cy="228600"/>
            </a:xfrm>
            <a:prstGeom prst="ellipse">
              <a:avLst/>
            </a:prstGeom>
            <a:solidFill>
              <a:schemeClr val="accent6">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537DDD85-4394-C54D-8701-51A3EE20DFF0}"/>
                </a:ext>
              </a:extLst>
            </p:cNvPr>
            <p:cNvSpPr txBox="1"/>
            <p:nvPr/>
          </p:nvSpPr>
          <p:spPr>
            <a:xfrm rot="2654288">
              <a:off x="152400" y="1257300"/>
              <a:ext cx="748923" cy="769441"/>
            </a:xfrm>
            <a:prstGeom prst="rect">
              <a:avLst/>
            </a:prstGeom>
            <a:noFill/>
          </p:spPr>
          <p:txBody>
            <a:bodyPr wrap="none" rtlCol="0">
              <a:spAutoFit/>
            </a:bodyPr>
            <a:lstStyle/>
            <a:p>
              <a:r>
                <a:rPr lang="en-US" sz="4400" dirty="0"/>
                <a:t>👉</a:t>
              </a:r>
              <a:endParaRPr lang="en-US" sz="3200" dirty="0"/>
            </a:p>
          </p:txBody>
        </p:sp>
      </p:grpSp>
      <p:graphicFrame>
        <p:nvGraphicFramePr>
          <p:cNvPr id="58" name="Table 57">
            <a:extLst>
              <a:ext uri="{FF2B5EF4-FFF2-40B4-BE49-F238E27FC236}">
                <a16:creationId xmlns:a16="http://schemas.microsoft.com/office/drawing/2014/main" id="{DAFA42CF-62A2-3A43-A6AD-9B25FB725957}"/>
              </a:ext>
            </a:extLst>
          </p:cNvPr>
          <p:cNvGraphicFramePr>
            <a:graphicFrameLocks noGrp="1"/>
          </p:cNvGraphicFramePr>
          <p:nvPr/>
        </p:nvGraphicFramePr>
        <p:xfrm>
          <a:off x="67827" y="3682669"/>
          <a:ext cx="2596445" cy="518160"/>
        </p:xfrm>
        <a:graphic>
          <a:graphicData uri="http://schemas.openxmlformats.org/drawingml/2006/table">
            <a:tbl>
              <a:tblPr bandRow="1">
                <a:tableStyleId>{5C22544A-7EE6-4342-B048-85BDC9FD1C3A}</a:tableStyleId>
              </a:tblPr>
              <a:tblGrid>
                <a:gridCol w="519289">
                  <a:extLst>
                    <a:ext uri="{9D8B030D-6E8A-4147-A177-3AD203B41FA5}">
                      <a16:colId xmlns:a16="http://schemas.microsoft.com/office/drawing/2014/main" val="20000"/>
                    </a:ext>
                  </a:extLst>
                </a:gridCol>
                <a:gridCol w="519289">
                  <a:extLst>
                    <a:ext uri="{9D8B030D-6E8A-4147-A177-3AD203B41FA5}">
                      <a16:colId xmlns:a16="http://schemas.microsoft.com/office/drawing/2014/main" val="20001"/>
                    </a:ext>
                  </a:extLst>
                </a:gridCol>
                <a:gridCol w="519289">
                  <a:extLst>
                    <a:ext uri="{9D8B030D-6E8A-4147-A177-3AD203B41FA5}">
                      <a16:colId xmlns:a16="http://schemas.microsoft.com/office/drawing/2014/main" val="20002"/>
                    </a:ext>
                  </a:extLst>
                </a:gridCol>
                <a:gridCol w="519289">
                  <a:extLst>
                    <a:ext uri="{9D8B030D-6E8A-4147-A177-3AD203B41FA5}">
                      <a16:colId xmlns:a16="http://schemas.microsoft.com/office/drawing/2014/main" val="20003"/>
                    </a:ext>
                  </a:extLst>
                </a:gridCol>
                <a:gridCol w="519289">
                  <a:extLst>
                    <a:ext uri="{9D8B030D-6E8A-4147-A177-3AD203B41FA5}">
                      <a16:colId xmlns:a16="http://schemas.microsoft.com/office/drawing/2014/main" val="20004"/>
                    </a:ext>
                  </a:extLst>
                </a:gridCol>
              </a:tblGrid>
              <a:tr h="370840">
                <a:tc>
                  <a:txBody>
                    <a:bodyPr/>
                    <a:lstStyle/>
                    <a:p>
                      <a:pPr algn="ctr"/>
                      <a:endParaRPr lang="en-US" sz="2800" b="1" dirty="0">
                        <a:latin typeface="Consolas" charset="0"/>
                        <a:ea typeface="Consolas" charset="0"/>
                        <a:cs typeface="Consolas" charset="0"/>
                      </a:endParaRPr>
                    </a:p>
                  </a:txBody>
                  <a:tcPr>
                    <a:noFill/>
                  </a:tcPr>
                </a:tc>
                <a:tc>
                  <a:txBody>
                    <a:bodyPr/>
                    <a:lstStyle/>
                    <a:p>
                      <a:pPr algn="ctr"/>
                      <a:endParaRPr lang="en-US" sz="2800" b="1" dirty="0">
                        <a:latin typeface="Consolas" charset="0"/>
                        <a:ea typeface="Consolas" charset="0"/>
                        <a:cs typeface="Consolas" charset="0"/>
                      </a:endParaRPr>
                    </a:p>
                  </a:txBody>
                  <a:tcPr/>
                </a:tc>
                <a:tc>
                  <a:txBody>
                    <a:bodyPr/>
                    <a:lstStyle/>
                    <a:p>
                      <a:pPr algn="ctr"/>
                      <a:endParaRPr lang="en-US" sz="2800" b="1" dirty="0">
                        <a:latin typeface="Consolas" charset="0"/>
                        <a:ea typeface="Consolas" charset="0"/>
                        <a:cs typeface="Consolas" charset="0"/>
                      </a:endParaRPr>
                    </a:p>
                  </a:txBody>
                  <a:tcPr/>
                </a:tc>
                <a:tc>
                  <a:txBody>
                    <a:bodyPr/>
                    <a:lstStyle/>
                    <a:p>
                      <a:pPr algn="ctr"/>
                      <a:endParaRPr lang="en-US" sz="2800" b="1" dirty="0">
                        <a:latin typeface="Consolas" charset="0"/>
                        <a:ea typeface="Consolas" charset="0"/>
                        <a:cs typeface="Consolas" charset="0"/>
                      </a:endParaRPr>
                    </a:p>
                  </a:txBody>
                  <a:tcPr/>
                </a:tc>
                <a:tc>
                  <a:txBody>
                    <a:bodyPr/>
                    <a:lstStyle/>
                    <a:p>
                      <a:pPr algn="ctr"/>
                      <a:endParaRPr lang="en-US" sz="2800" b="1" dirty="0">
                        <a:latin typeface="Consolas" charset="0"/>
                        <a:ea typeface="Consolas" charset="0"/>
                        <a:cs typeface="Consolas" charset="0"/>
                      </a:endParaRPr>
                    </a:p>
                  </a:txBody>
                  <a:tcPr/>
                </a:tc>
                <a:extLst>
                  <a:ext uri="{0D108BD9-81ED-4DB2-BD59-A6C34878D82A}">
                    <a16:rowId xmlns:a16="http://schemas.microsoft.com/office/drawing/2014/main" val="10000"/>
                  </a:ext>
                </a:extLst>
              </a:tr>
            </a:tbl>
          </a:graphicData>
        </a:graphic>
      </p:graphicFrame>
      <p:graphicFrame>
        <p:nvGraphicFramePr>
          <p:cNvPr id="59" name="Table 58">
            <a:extLst>
              <a:ext uri="{FF2B5EF4-FFF2-40B4-BE49-F238E27FC236}">
                <a16:creationId xmlns:a16="http://schemas.microsoft.com/office/drawing/2014/main" id="{9247400D-E702-7843-B6D2-5EC9BD504AB2}"/>
              </a:ext>
            </a:extLst>
          </p:cNvPr>
          <p:cNvGraphicFramePr>
            <a:graphicFrameLocks noGrp="1"/>
          </p:cNvGraphicFramePr>
          <p:nvPr/>
        </p:nvGraphicFramePr>
        <p:xfrm>
          <a:off x="67827" y="4227075"/>
          <a:ext cx="2596445" cy="518160"/>
        </p:xfrm>
        <a:graphic>
          <a:graphicData uri="http://schemas.openxmlformats.org/drawingml/2006/table">
            <a:tbl>
              <a:tblPr bandRow="1">
                <a:tableStyleId>{5C22544A-7EE6-4342-B048-85BDC9FD1C3A}</a:tableStyleId>
              </a:tblPr>
              <a:tblGrid>
                <a:gridCol w="519289">
                  <a:extLst>
                    <a:ext uri="{9D8B030D-6E8A-4147-A177-3AD203B41FA5}">
                      <a16:colId xmlns:a16="http://schemas.microsoft.com/office/drawing/2014/main" val="20000"/>
                    </a:ext>
                  </a:extLst>
                </a:gridCol>
                <a:gridCol w="519289">
                  <a:extLst>
                    <a:ext uri="{9D8B030D-6E8A-4147-A177-3AD203B41FA5}">
                      <a16:colId xmlns:a16="http://schemas.microsoft.com/office/drawing/2014/main" val="20001"/>
                    </a:ext>
                  </a:extLst>
                </a:gridCol>
                <a:gridCol w="519289">
                  <a:extLst>
                    <a:ext uri="{9D8B030D-6E8A-4147-A177-3AD203B41FA5}">
                      <a16:colId xmlns:a16="http://schemas.microsoft.com/office/drawing/2014/main" val="20002"/>
                    </a:ext>
                  </a:extLst>
                </a:gridCol>
                <a:gridCol w="519289">
                  <a:extLst>
                    <a:ext uri="{9D8B030D-6E8A-4147-A177-3AD203B41FA5}">
                      <a16:colId xmlns:a16="http://schemas.microsoft.com/office/drawing/2014/main" val="20003"/>
                    </a:ext>
                  </a:extLst>
                </a:gridCol>
                <a:gridCol w="519289">
                  <a:extLst>
                    <a:ext uri="{9D8B030D-6E8A-4147-A177-3AD203B41FA5}">
                      <a16:colId xmlns:a16="http://schemas.microsoft.com/office/drawing/2014/main" val="20004"/>
                    </a:ext>
                  </a:extLst>
                </a:gridCol>
              </a:tblGrid>
              <a:tr h="370840">
                <a:tc>
                  <a:txBody>
                    <a:bodyPr/>
                    <a:lstStyle/>
                    <a:p>
                      <a:pPr algn="ctr"/>
                      <a:endParaRPr lang="en-US" sz="2800" b="1" dirty="0">
                        <a:latin typeface="Consolas" charset="0"/>
                        <a:ea typeface="Consolas" charset="0"/>
                        <a:cs typeface="Consolas" charset="0"/>
                      </a:endParaRPr>
                    </a:p>
                  </a:txBody>
                  <a:tcPr>
                    <a:noFill/>
                  </a:tcPr>
                </a:tc>
                <a:tc>
                  <a:txBody>
                    <a:bodyPr/>
                    <a:lstStyle/>
                    <a:p>
                      <a:pPr algn="ctr"/>
                      <a:r>
                        <a:rPr lang="en-US" sz="2800" b="1" dirty="0">
                          <a:latin typeface="Consolas" charset="0"/>
                          <a:ea typeface="Consolas" charset="0"/>
                          <a:cs typeface="Consolas" charset="0"/>
                        </a:rPr>
                        <a:t>0</a:t>
                      </a:r>
                    </a:p>
                  </a:txBody>
                  <a:tcPr>
                    <a:solidFill>
                      <a:schemeClr val="accent2">
                        <a:lumMod val="40000"/>
                        <a:lumOff val="60000"/>
                      </a:schemeClr>
                    </a:solidFill>
                  </a:tcPr>
                </a:tc>
                <a:tc>
                  <a:txBody>
                    <a:bodyPr/>
                    <a:lstStyle/>
                    <a:p>
                      <a:pPr algn="ctr"/>
                      <a:r>
                        <a:rPr lang="en-US" sz="2800" b="1" dirty="0">
                          <a:latin typeface="Consolas" charset="0"/>
                          <a:ea typeface="Consolas" charset="0"/>
                          <a:cs typeface="Consolas" charset="0"/>
                        </a:rPr>
                        <a:t>0</a:t>
                      </a:r>
                    </a:p>
                  </a:txBody>
                  <a:tcPr>
                    <a:solidFill>
                      <a:schemeClr val="accent2">
                        <a:lumMod val="40000"/>
                        <a:lumOff val="60000"/>
                      </a:schemeClr>
                    </a:solidFill>
                  </a:tcPr>
                </a:tc>
                <a:tc>
                  <a:txBody>
                    <a:bodyPr/>
                    <a:lstStyle/>
                    <a:p>
                      <a:pPr algn="ctr"/>
                      <a:r>
                        <a:rPr lang="en-US" sz="2800" b="1" dirty="0">
                          <a:latin typeface="Consolas" charset="0"/>
                          <a:ea typeface="Consolas" charset="0"/>
                          <a:cs typeface="Consolas" charset="0"/>
                        </a:rPr>
                        <a:t>1</a:t>
                      </a:r>
                    </a:p>
                  </a:txBody>
                  <a:tcPr>
                    <a:solidFill>
                      <a:schemeClr val="accent2">
                        <a:lumMod val="40000"/>
                        <a:lumOff val="60000"/>
                      </a:schemeClr>
                    </a:solidFill>
                  </a:tcPr>
                </a:tc>
                <a:tc>
                  <a:txBody>
                    <a:bodyPr/>
                    <a:lstStyle/>
                    <a:p>
                      <a:pPr algn="ctr"/>
                      <a:r>
                        <a:rPr lang="en-US" sz="2800" b="1" dirty="0">
                          <a:latin typeface="Consolas" charset="0"/>
                          <a:ea typeface="Consolas" charset="0"/>
                          <a:cs typeface="Consolas" charset="0"/>
                        </a:rPr>
                        <a:t>0</a:t>
                      </a:r>
                    </a:p>
                  </a:txBody>
                  <a:tcPr>
                    <a:solidFill>
                      <a:schemeClr val="accent2">
                        <a:lumMod val="40000"/>
                        <a:lumOff val="60000"/>
                      </a:schemeClr>
                    </a:solidFill>
                  </a:tcPr>
                </a:tc>
                <a:extLst>
                  <a:ext uri="{0D108BD9-81ED-4DB2-BD59-A6C34878D82A}">
                    <a16:rowId xmlns:a16="http://schemas.microsoft.com/office/drawing/2014/main" val="10000"/>
                  </a:ext>
                </a:extLst>
              </a:tr>
            </a:tbl>
          </a:graphicData>
        </a:graphic>
      </p:graphicFrame>
      <p:graphicFrame>
        <p:nvGraphicFramePr>
          <p:cNvPr id="60" name="Table 59">
            <a:extLst>
              <a:ext uri="{FF2B5EF4-FFF2-40B4-BE49-F238E27FC236}">
                <a16:creationId xmlns:a16="http://schemas.microsoft.com/office/drawing/2014/main" id="{A926375A-CCCA-D548-AD16-D7351C249C73}"/>
              </a:ext>
            </a:extLst>
          </p:cNvPr>
          <p:cNvGraphicFramePr>
            <a:graphicFrameLocks noGrp="1"/>
          </p:cNvGraphicFramePr>
          <p:nvPr/>
        </p:nvGraphicFramePr>
        <p:xfrm>
          <a:off x="67827" y="3160275"/>
          <a:ext cx="2596445" cy="518160"/>
        </p:xfrm>
        <a:graphic>
          <a:graphicData uri="http://schemas.openxmlformats.org/drawingml/2006/table">
            <a:tbl>
              <a:tblPr bandRow="1">
                <a:tableStyleId>{5C22544A-7EE6-4342-B048-85BDC9FD1C3A}</a:tableStyleId>
              </a:tblPr>
              <a:tblGrid>
                <a:gridCol w="519289">
                  <a:extLst>
                    <a:ext uri="{9D8B030D-6E8A-4147-A177-3AD203B41FA5}">
                      <a16:colId xmlns:a16="http://schemas.microsoft.com/office/drawing/2014/main" val="20000"/>
                    </a:ext>
                  </a:extLst>
                </a:gridCol>
                <a:gridCol w="519289">
                  <a:extLst>
                    <a:ext uri="{9D8B030D-6E8A-4147-A177-3AD203B41FA5}">
                      <a16:colId xmlns:a16="http://schemas.microsoft.com/office/drawing/2014/main" val="20001"/>
                    </a:ext>
                  </a:extLst>
                </a:gridCol>
                <a:gridCol w="519289">
                  <a:extLst>
                    <a:ext uri="{9D8B030D-6E8A-4147-A177-3AD203B41FA5}">
                      <a16:colId xmlns:a16="http://schemas.microsoft.com/office/drawing/2014/main" val="20002"/>
                    </a:ext>
                  </a:extLst>
                </a:gridCol>
                <a:gridCol w="519289">
                  <a:extLst>
                    <a:ext uri="{9D8B030D-6E8A-4147-A177-3AD203B41FA5}">
                      <a16:colId xmlns:a16="http://schemas.microsoft.com/office/drawing/2014/main" val="20003"/>
                    </a:ext>
                  </a:extLst>
                </a:gridCol>
                <a:gridCol w="519289">
                  <a:extLst>
                    <a:ext uri="{9D8B030D-6E8A-4147-A177-3AD203B41FA5}">
                      <a16:colId xmlns:a16="http://schemas.microsoft.com/office/drawing/2014/main" val="20004"/>
                    </a:ext>
                  </a:extLst>
                </a:gridCol>
              </a:tblGrid>
              <a:tr h="370840">
                <a:tc>
                  <a:txBody>
                    <a:bodyPr/>
                    <a:lstStyle/>
                    <a:p>
                      <a:pPr algn="ctr"/>
                      <a:endParaRPr lang="en-US" sz="2800" b="1" dirty="0">
                        <a:latin typeface="Consolas" charset="0"/>
                        <a:ea typeface="Consolas" charset="0"/>
                        <a:cs typeface="Consolas" charset="0"/>
                      </a:endParaRPr>
                    </a:p>
                  </a:txBody>
                  <a:tcPr>
                    <a:noFill/>
                  </a:tcPr>
                </a:tc>
                <a:tc>
                  <a:txBody>
                    <a:bodyPr/>
                    <a:lstStyle/>
                    <a:p>
                      <a:pPr algn="ctr"/>
                      <a:r>
                        <a:rPr lang="en-US" sz="2800" b="1" dirty="0">
                          <a:latin typeface="Consolas" charset="0"/>
                          <a:ea typeface="Consolas" charset="0"/>
                          <a:cs typeface="Consolas" charset="0"/>
                        </a:rPr>
                        <a:t>1</a:t>
                      </a:r>
                    </a:p>
                  </a:txBody>
                  <a:tcPr>
                    <a:solidFill>
                      <a:schemeClr val="accent3">
                        <a:lumMod val="40000"/>
                        <a:lumOff val="60000"/>
                      </a:schemeClr>
                    </a:solidFill>
                  </a:tcPr>
                </a:tc>
                <a:tc>
                  <a:txBody>
                    <a:bodyPr/>
                    <a:lstStyle/>
                    <a:p>
                      <a:pPr algn="ctr"/>
                      <a:r>
                        <a:rPr lang="en-US" sz="2800" b="1" dirty="0">
                          <a:latin typeface="Consolas" charset="0"/>
                          <a:ea typeface="Consolas" charset="0"/>
                          <a:cs typeface="Consolas" charset="0"/>
                        </a:rPr>
                        <a:t>0</a:t>
                      </a:r>
                    </a:p>
                  </a:txBody>
                  <a:tcPr>
                    <a:solidFill>
                      <a:schemeClr val="accent3">
                        <a:lumMod val="40000"/>
                        <a:lumOff val="60000"/>
                      </a:schemeClr>
                    </a:solidFill>
                  </a:tcPr>
                </a:tc>
                <a:tc>
                  <a:txBody>
                    <a:bodyPr/>
                    <a:lstStyle/>
                    <a:p>
                      <a:pPr algn="ctr"/>
                      <a:r>
                        <a:rPr lang="en-US" sz="2800" b="1" dirty="0">
                          <a:latin typeface="Consolas" charset="0"/>
                          <a:ea typeface="Consolas" charset="0"/>
                          <a:cs typeface="Consolas" charset="0"/>
                        </a:rPr>
                        <a:t>1</a:t>
                      </a:r>
                    </a:p>
                  </a:txBody>
                  <a:tcPr>
                    <a:solidFill>
                      <a:schemeClr val="accent3">
                        <a:lumMod val="40000"/>
                        <a:lumOff val="60000"/>
                      </a:schemeClr>
                    </a:solidFill>
                  </a:tcPr>
                </a:tc>
                <a:tc>
                  <a:txBody>
                    <a:bodyPr/>
                    <a:lstStyle/>
                    <a:p>
                      <a:pPr algn="ctr"/>
                      <a:r>
                        <a:rPr lang="en-US" sz="2800" b="1" dirty="0">
                          <a:latin typeface="Consolas" charset="0"/>
                          <a:ea typeface="Consolas" charset="0"/>
                          <a:cs typeface="Consolas" charset="0"/>
                        </a:rPr>
                        <a:t>0</a:t>
                      </a:r>
                    </a:p>
                  </a:txBody>
                  <a:tcPr>
                    <a:solidFill>
                      <a:schemeClr val="accent3">
                        <a:lumMod val="40000"/>
                        <a:lumOff val="60000"/>
                      </a:schemeClr>
                    </a:solidFill>
                  </a:tcPr>
                </a:tc>
                <a:extLst>
                  <a:ext uri="{0D108BD9-81ED-4DB2-BD59-A6C34878D82A}">
                    <a16:rowId xmlns:a16="http://schemas.microsoft.com/office/drawing/2014/main" val="10000"/>
                  </a:ext>
                </a:extLst>
              </a:tr>
            </a:tbl>
          </a:graphicData>
        </a:graphic>
      </p:graphicFrame>
      <p:sp>
        <p:nvSpPr>
          <p:cNvPr id="61" name="TextBox 60">
            <a:extLst>
              <a:ext uri="{FF2B5EF4-FFF2-40B4-BE49-F238E27FC236}">
                <a16:creationId xmlns:a16="http://schemas.microsoft.com/office/drawing/2014/main" id="{4229E1CF-DB46-0145-B3EB-BD3942269A4A}"/>
              </a:ext>
            </a:extLst>
          </p:cNvPr>
          <p:cNvSpPr txBox="1"/>
          <p:nvPr/>
        </p:nvSpPr>
        <p:spPr>
          <a:xfrm>
            <a:off x="152400" y="3634310"/>
            <a:ext cx="489236" cy="523220"/>
          </a:xfrm>
          <a:prstGeom prst="rect">
            <a:avLst/>
          </a:prstGeom>
          <a:noFill/>
        </p:spPr>
        <p:txBody>
          <a:bodyPr wrap="none" rtlCol="0">
            <a:spAutoFit/>
          </a:bodyPr>
          <a:lstStyle/>
          <a:p>
            <a:r>
              <a:rPr lang="en-US" sz="2800" b="1" dirty="0"/>
              <a:t>&amp;</a:t>
            </a:r>
          </a:p>
        </p:txBody>
      </p:sp>
      <p:graphicFrame>
        <p:nvGraphicFramePr>
          <p:cNvPr id="62" name="Table 61">
            <a:extLst>
              <a:ext uri="{FF2B5EF4-FFF2-40B4-BE49-F238E27FC236}">
                <a16:creationId xmlns:a16="http://schemas.microsoft.com/office/drawing/2014/main" id="{FEF5E5FD-E5AC-6A4E-95D7-F161EE156035}"/>
              </a:ext>
            </a:extLst>
          </p:cNvPr>
          <p:cNvGraphicFramePr>
            <a:graphicFrameLocks noGrp="1"/>
          </p:cNvGraphicFramePr>
          <p:nvPr/>
        </p:nvGraphicFramePr>
        <p:xfrm>
          <a:off x="587116" y="3682669"/>
          <a:ext cx="2077156" cy="518160"/>
        </p:xfrm>
        <a:graphic>
          <a:graphicData uri="http://schemas.openxmlformats.org/drawingml/2006/table">
            <a:tbl>
              <a:tblPr bandRow="1">
                <a:tableStyleId>{5C22544A-7EE6-4342-B048-85BDC9FD1C3A}</a:tableStyleId>
              </a:tblPr>
              <a:tblGrid>
                <a:gridCol w="519289">
                  <a:extLst>
                    <a:ext uri="{9D8B030D-6E8A-4147-A177-3AD203B41FA5}">
                      <a16:colId xmlns:a16="http://schemas.microsoft.com/office/drawing/2014/main" val="20001"/>
                    </a:ext>
                  </a:extLst>
                </a:gridCol>
                <a:gridCol w="519289">
                  <a:extLst>
                    <a:ext uri="{9D8B030D-6E8A-4147-A177-3AD203B41FA5}">
                      <a16:colId xmlns:a16="http://schemas.microsoft.com/office/drawing/2014/main" val="20002"/>
                    </a:ext>
                  </a:extLst>
                </a:gridCol>
                <a:gridCol w="519289">
                  <a:extLst>
                    <a:ext uri="{9D8B030D-6E8A-4147-A177-3AD203B41FA5}">
                      <a16:colId xmlns:a16="http://schemas.microsoft.com/office/drawing/2014/main" val="20003"/>
                    </a:ext>
                  </a:extLst>
                </a:gridCol>
                <a:gridCol w="519289">
                  <a:extLst>
                    <a:ext uri="{9D8B030D-6E8A-4147-A177-3AD203B41FA5}">
                      <a16:colId xmlns:a16="http://schemas.microsoft.com/office/drawing/2014/main" val="20004"/>
                    </a:ext>
                  </a:extLst>
                </a:gridCol>
              </a:tblGrid>
              <a:tr h="370840">
                <a:tc>
                  <a:txBody>
                    <a:bodyPr/>
                    <a:lstStyle/>
                    <a:p>
                      <a:pPr algn="ctr"/>
                      <a:r>
                        <a:rPr lang="en-US" sz="2800" b="1" dirty="0">
                          <a:latin typeface="Consolas" charset="0"/>
                          <a:ea typeface="Consolas" charset="0"/>
                          <a:cs typeface="Consolas" charset="0"/>
                        </a:rPr>
                        <a:t>0</a:t>
                      </a:r>
                    </a:p>
                  </a:txBody>
                  <a:tcPr/>
                </a:tc>
                <a:tc>
                  <a:txBody>
                    <a:bodyPr/>
                    <a:lstStyle/>
                    <a:p>
                      <a:pPr algn="ctr"/>
                      <a:r>
                        <a:rPr lang="en-US" sz="2800" b="1" dirty="0">
                          <a:latin typeface="Consolas" charset="0"/>
                          <a:ea typeface="Consolas" charset="0"/>
                          <a:cs typeface="Consolas" charset="0"/>
                        </a:rPr>
                        <a:t>0</a:t>
                      </a:r>
                    </a:p>
                  </a:txBody>
                  <a:tcPr/>
                </a:tc>
                <a:tc>
                  <a:txBody>
                    <a:bodyPr/>
                    <a:lstStyle/>
                    <a:p>
                      <a:pPr algn="ctr"/>
                      <a:r>
                        <a:rPr lang="en-US" sz="2800" b="1" dirty="0">
                          <a:latin typeface="Consolas" charset="0"/>
                          <a:ea typeface="Consolas" charset="0"/>
                          <a:cs typeface="Consolas" charset="0"/>
                        </a:rPr>
                        <a:t>1</a:t>
                      </a:r>
                    </a:p>
                  </a:txBody>
                  <a:tcPr/>
                </a:tc>
                <a:tc>
                  <a:txBody>
                    <a:bodyPr/>
                    <a:lstStyle/>
                    <a:p>
                      <a:pPr algn="ctr"/>
                      <a:r>
                        <a:rPr lang="en-US" sz="2800" b="1" dirty="0">
                          <a:latin typeface="Consolas" charset="0"/>
                          <a:ea typeface="Consolas" charset="0"/>
                          <a:cs typeface="Consolas" charset="0"/>
                        </a:rPr>
                        <a:t>0</a:t>
                      </a:r>
                    </a:p>
                  </a:txBody>
                  <a:tcPr/>
                </a:tc>
                <a:extLst>
                  <a:ext uri="{0D108BD9-81ED-4DB2-BD59-A6C34878D82A}">
                    <a16:rowId xmlns:a16="http://schemas.microsoft.com/office/drawing/2014/main" val="10000"/>
                  </a:ext>
                </a:extLst>
              </a:tr>
            </a:tbl>
          </a:graphicData>
        </a:graphic>
      </p:graphicFrame>
      <p:cxnSp>
        <p:nvCxnSpPr>
          <p:cNvPr id="63" name="Straight Connector 62">
            <a:extLst>
              <a:ext uri="{FF2B5EF4-FFF2-40B4-BE49-F238E27FC236}">
                <a16:creationId xmlns:a16="http://schemas.microsoft.com/office/drawing/2014/main" id="{F553EE91-B963-924A-91E7-2D5710C75ED0}"/>
              </a:ext>
            </a:extLst>
          </p:cNvPr>
          <p:cNvCxnSpPr>
            <a:cxnSpLocks/>
          </p:cNvCxnSpPr>
          <p:nvPr/>
        </p:nvCxnSpPr>
        <p:spPr>
          <a:xfrm>
            <a:off x="220229" y="4200829"/>
            <a:ext cx="244404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4" name="TextBox 63">
            <a:extLst>
              <a:ext uri="{FF2B5EF4-FFF2-40B4-BE49-F238E27FC236}">
                <a16:creationId xmlns:a16="http://schemas.microsoft.com/office/drawing/2014/main" id="{6FB7E3F5-6CB4-7747-BA32-C68A010C34A2}"/>
              </a:ext>
            </a:extLst>
          </p:cNvPr>
          <p:cNvSpPr txBox="1"/>
          <p:nvPr/>
        </p:nvSpPr>
        <p:spPr>
          <a:xfrm>
            <a:off x="3036323" y="1363639"/>
            <a:ext cx="5476487" cy="1107996"/>
          </a:xfrm>
          <a:prstGeom prst="rect">
            <a:avLst/>
          </a:prstGeom>
          <a:noFill/>
        </p:spPr>
        <p:txBody>
          <a:bodyPr wrap="square" rtlCol="0">
            <a:spAutoFit/>
          </a:bodyPr>
          <a:lstStyle/>
          <a:p>
            <a:pPr algn="ctr"/>
            <a:r>
              <a:rPr lang="en-US" sz="2200" dirty="0"/>
              <a:t>I want to sort of “filter out” or </a:t>
            </a:r>
            <a:r>
              <a:rPr lang="en-US" sz="2200" b="1" dirty="0"/>
              <a:t>ignore </a:t>
            </a:r>
            <a:r>
              <a:rPr lang="en-US" sz="2200" dirty="0"/>
              <a:t>the bits other than bit 1. </a:t>
            </a:r>
            <a:r>
              <a:rPr lang="en-US" sz="2200" b="1" dirty="0"/>
              <a:t>all I care about is seeing if bit 1 is 0 or not-0.</a:t>
            </a:r>
            <a:endParaRPr lang="en-US" sz="2400" b="1" dirty="0">
              <a:latin typeface="Consolas" panose="020B0609020204030204" pitchFamily="49" charset="0"/>
              <a:cs typeface="Consolas" panose="020B0609020204030204" pitchFamily="49" charset="0"/>
            </a:endParaRPr>
          </a:p>
        </p:txBody>
      </p:sp>
      <p:sp>
        <p:nvSpPr>
          <p:cNvPr id="65" name="TextBox 64">
            <a:extLst>
              <a:ext uri="{FF2B5EF4-FFF2-40B4-BE49-F238E27FC236}">
                <a16:creationId xmlns:a16="http://schemas.microsoft.com/office/drawing/2014/main" id="{D1E08F4F-77C1-214B-93F8-F03A63953DEC}"/>
              </a:ext>
            </a:extLst>
          </p:cNvPr>
          <p:cNvSpPr txBox="1"/>
          <p:nvPr/>
        </p:nvSpPr>
        <p:spPr>
          <a:xfrm>
            <a:off x="3036323" y="2480092"/>
            <a:ext cx="5476487" cy="769441"/>
          </a:xfrm>
          <a:prstGeom prst="rect">
            <a:avLst/>
          </a:prstGeom>
          <a:noFill/>
        </p:spPr>
        <p:txBody>
          <a:bodyPr wrap="square" rtlCol="0">
            <a:spAutoFit/>
          </a:bodyPr>
          <a:lstStyle/>
          <a:p>
            <a:pPr algn="ctr"/>
            <a:r>
              <a:rPr lang="en-US" sz="2200" dirty="0"/>
              <a:t>I can “filter out” bits by turning them off. which operation “turns off” bits?</a:t>
            </a:r>
            <a:endParaRPr lang="en-US" sz="2400" b="1" dirty="0">
              <a:latin typeface="Consolas" panose="020B0609020204030204" pitchFamily="49" charset="0"/>
              <a:cs typeface="Consolas" panose="020B0609020204030204" pitchFamily="49" charset="0"/>
            </a:endParaRPr>
          </a:p>
        </p:txBody>
      </p:sp>
      <p:sp>
        <p:nvSpPr>
          <p:cNvPr id="67" name="TextBox 66">
            <a:extLst>
              <a:ext uri="{FF2B5EF4-FFF2-40B4-BE49-F238E27FC236}">
                <a16:creationId xmlns:a16="http://schemas.microsoft.com/office/drawing/2014/main" id="{BF45763D-76A1-1448-9AB2-E73D0110B278}"/>
              </a:ext>
            </a:extLst>
          </p:cNvPr>
          <p:cNvSpPr txBox="1"/>
          <p:nvPr/>
        </p:nvSpPr>
        <p:spPr>
          <a:xfrm>
            <a:off x="2969765" y="3376547"/>
            <a:ext cx="5476487" cy="769441"/>
          </a:xfrm>
          <a:prstGeom prst="rect">
            <a:avLst/>
          </a:prstGeom>
          <a:noFill/>
        </p:spPr>
        <p:txBody>
          <a:bodyPr wrap="square" rtlCol="0">
            <a:spAutoFit/>
          </a:bodyPr>
          <a:lstStyle/>
          <a:p>
            <a:pPr algn="ctr"/>
            <a:r>
              <a:rPr lang="en-US" sz="2200" dirty="0"/>
              <a:t>once again, </a:t>
            </a:r>
            <a:r>
              <a:rPr lang="en-US" sz="2200" b="1" dirty="0">
                <a:latin typeface="Consolas" panose="020B0609020204030204" pitchFamily="49" charset="0"/>
                <a:cs typeface="Consolas" panose="020B0609020204030204" pitchFamily="49" charset="0"/>
              </a:rPr>
              <a:t>(1 &lt;&lt; n)</a:t>
            </a:r>
            <a:r>
              <a:rPr lang="en-US" sz="2200" b="1" dirty="0"/>
              <a:t> </a:t>
            </a:r>
            <a:r>
              <a:rPr lang="en-US" sz="2200" dirty="0"/>
              <a:t>is the bit pattern, but this time we </a:t>
            </a:r>
            <a:r>
              <a:rPr lang="en-US" sz="2200" i="1" dirty="0"/>
              <a:t>don’t</a:t>
            </a:r>
            <a:r>
              <a:rPr lang="en-US" sz="2200" dirty="0"/>
              <a:t> bitwise NOT it.</a:t>
            </a:r>
            <a:endParaRPr lang="en-US" sz="2400" b="1" dirty="0">
              <a:latin typeface="Consolas" panose="020B0609020204030204" pitchFamily="49" charset="0"/>
              <a:cs typeface="Consolas" panose="020B0609020204030204" pitchFamily="49" charset="0"/>
            </a:endParaRPr>
          </a:p>
        </p:txBody>
      </p:sp>
      <p:sp>
        <p:nvSpPr>
          <p:cNvPr id="68" name="TextBox 67">
            <a:extLst>
              <a:ext uri="{FF2B5EF4-FFF2-40B4-BE49-F238E27FC236}">
                <a16:creationId xmlns:a16="http://schemas.microsoft.com/office/drawing/2014/main" id="{0D684A92-6BB8-5F42-837F-4F7702251279}"/>
              </a:ext>
            </a:extLst>
          </p:cNvPr>
          <p:cNvSpPr txBox="1"/>
          <p:nvPr/>
        </p:nvSpPr>
        <p:spPr>
          <a:xfrm>
            <a:off x="3074261" y="4227075"/>
            <a:ext cx="5476488" cy="861774"/>
          </a:xfrm>
          <a:prstGeom prst="rect">
            <a:avLst/>
          </a:prstGeom>
          <a:noFill/>
        </p:spPr>
        <p:txBody>
          <a:bodyPr wrap="square" rtlCol="0">
            <a:spAutoFit/>
          </a:bodyPr>
          <a:lstStyle/>
          <a:p>
            <a:pPr algn="ctr"/>
            <a:r>
              <a:rPr lang="en-US" sz="2200" dirty="0"/>
              <a:t>so: </a:t>
            </a:r>
            <a:r>
              <a:rPr lang="en-US" sz="2200" b="1" dirty="0"/>
              <a:t>to test bit </a:t>
            </a:r>
            <a:r>
              <a:rPr lang="en-US" sz="2200" b="1" i="1" dirty="0"/>
              <a:t>n</a:t>
            </a:r>
            <a:r>
              <a:rPr lang="en-US" sz="2200" b="1" dirty="0"/>
              <a:t>, you do:</a:t>
            </a:r>
            <a:endParaRPr lang="en-US" sz="2200" dirty="0"/>
          </a:p>
          <a:p>
            <a:pPr algn="ctr"/>
            <a:r>
              <a:rPr lang="en-US" sz="2800" b="1" dirty="0">
                <a:solidFill>
                  <a:srgbClr val="FF0000"/>
                </a:solidFill>
                <a:latin typeface="Consolas" panose="020B0609020204030204" pitchFamily="49" charset="0"/>
                <a:cs typeface="Consolas" panose="020B0609020204030204" pitchFamily="49" charset="0"/>
              </a:rPr>
              <a:t>if((bits &amp; (1 &lt;&lt; n)) != 0)…</a:t>
            </a:r>
            <a:endParaRPr lang="en-US" sz="3200" b="1" dirty="0">
              <a:solidFill>
                <a:srgbClr val="FF0000"/>
              </a:solidFill>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951821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6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4" grpId="0"/>
      <p:bldP spid="65" grpId="0"/>
      <p:bldP spid="67" grpId="0"/>
      <p:bldP spid="6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5E062-405C-BF5B-AC14-8DFE23BC8EB5}"/>
              </a:ext>
            </a:extLst>
          </p:cNvPr>
          <p:cNvSpPr>
            <a:spLocks noGrp="1"/>
          </p:cNvSpPr>
          <p:nvPr>
            <p:ph type="title"/>
          </p:nvPr>
        </p:nvSpPr>
        <p:spPr/>
        <p:txBody>
          <a:bodyPr/>
          <a:lstStyle/>
          <a:p>
            <a:r>
              <a:rPr lang="en-US" dirty="0"/>
              <a:t>These are set operations</a:t>
            </a:r>
          </a:p>
        </p:txBody>
      </p:sp>
      <p:sp>
        <p:nvSpPr>
          <p:cNvPr id="3" name="Content Placeholder 2">
            <a:extLst>
              <a:ext uri="{FF2B5EF4-FFF2-40B4-BE49-F238E27FC236}">
                <a16:creationId xmlns:a16="http://schemas.microsoft.com/office/drawing/2014/main" id="{288650FA-6A39-0886-7BA9-98D73852CD92}"/>
              </a:ext>
            </a:extLst>
          </p:cNvPr>
          <p:cNvSpPr>
            <a:spLocks noGrp="1"/>
          </p:cNvSpPr>
          <p:nvPr>
            <p:ph idx="1"/>
          </p:nvPr>
        </p:nvSpPr>
        <p:spPr>
          <a:xfrm>
            <a:off x="152400" y="495302"/>
            <a:ext cx="8991600" cy="495300"/>
          </a:xfrm>
        </p:spPr>
        <p:txBody>
          <a:bodyPr/>
          <a:lstStyle/>
          <a:p>
            <a:r>
              <a:rPr lang="en-US" dirty="0"/>
              <a:t>these aren’t just “arrays of bits.” they represent sets. so...</a:t>
            </a:r>
          </a:p>
        </p:txBody>
      </p:sp>
      <p:sp>
        <p:nvSpPr>
          <p:cNvPr id="4" name="Footer Placeholder 3">
            <a:extLst>
              <a:ext uri="{FF2B5EF4-FFF2-40B4-BE49-F238E27FC236}">
                <a16:creationId xmlns:a16="http://schemas.microsoft.com/office/drawing/2014/main" id="{DFC48CCF-F224-8EA8-5569-B4A2C4193BFD}"/>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025AC933-00F9-00D8-752B-0F97F317252B}"/>
              </a:ext>
            </a:extLst>
          </p:cNvPr>
          <p:cNvSpPr>
            <a:spLocks noGrp="1"/>
          </p:cNvSpPr>
          <p:nvPr>
            <p:ph type="sldNum" sz="quarter" idx="12"/>
          </p:nvPr>
        </p:nvSpPr>
        <p:spPr/>
        <p:txBody>
          <a:bodyPr/>
          <a:lstStyle/>
          <a:p>
            <a:fld id="{3552B95B-556F-44BD-91A5-D80C1B9E2BB3}" type="slidenum">
              <a:rPr lang="en-US" smtClean="0"/>
              <a:pPr/>
              <a:t>18</a:t>
            </a:fld>
            <a:endParaRPr lang="en-US"/>
          </a:p>
        </p:txBody>
      </p:sp>
      <p:sp>
        <p:nvSpPr>
          <p:cNvPr id="8" name="TextBox 7">
            <a:extLst>
              <a:ext uri="{FF2B5EF4-FFF2-40B4-BE49-F238E27FC236}">
                <a16:creationId xmlns:a16="http://schemas.microsoft.com/office/drawing/2014/main" id="{4F937F9B-0FB6-078C-9F03-B87ABFA5F658}"/>
              </a:ext>
            </a:extLst>
          </p:cNvPr>
          <p:cNvSpPr txBox="1"/>
          <p:nvPr/>
        </p:nvSpPr>
        <p:spPr>
          <a:xfrm>
            <a:off x="941216" y="1369318"/>
            <a:ext cx="4419600" cy="769441"/>
          </a:xfrm>
          <a:prstGeom prst="rect">
            <a:avLst/>
          </a:prstGeom>
          <a:noFill/>
        </p:spPr>
        <p:txBody>
          <a:bodyPr wrap="square" rtlCol="0">
            <a:spAutoFit/>
          </a:bodyPr>
          <a:lstStyle/>
          <a:p>
            <a:pPr algn="ctr"/>
            <a:r>
              <a:rPr lang="en-US" sz="2200" dirty="0"/>
              <a:t>AND gives the </a:t>
            </a:r>
            <a:r>
              <a:rPr lang="en-US" sz="2200" b="1" dirty="0"/>
              <a:t>intersection, </a:t>
            </a:r>
            <a:r>
              <a:rPr lang="en-US" sz="2200" dirty="0"/>
              <a:t>the set of things that are in </a:t>
            </a:r>
            <a:r>
              <a:rPr lang="en-US" sz="2200" i="1" dirty="0"/>
              <a:t>both </a:t>
            </a:r>
            <a:r>
              <a:rPr lang="en-US" sz="2200" dirty="0"/>
              <a:t>sets.</a:t>
            </a:r>
            <a:endParaRPr lang="en-US" sz="2400" dirty="0">
              <a:latin typeface="Consolas" panose="020B0609020204030204" pitchFamily="49" charset="0"/>
              <a:cs typeface="Consolas" panose="020B0609020204030204" pitchFamily="49" charset="0"/>
            </a:endParaRPr>
          </a:p>
        </p:txBody>
      </p:sp>
      <p:graphicFrame>
        <p:nvGraphicFramePr>
          <p:cNvPr id="9" name="Table 8">
            <a:extLst>
              <a:ext uri="{FF2B5EF4-FFF2-40B4-BE49-F238E27FC236}">
                <a16:creationId xmlns:a16="http://schemas.microsoft.com/office/drawing/2014/main" id="{6A1A01DD-B56B-0A41-A8DF-E3B9597A7051}"/>
              </a:ext>
            </a:extLst>
          </p:cNvPr>
          <p:cNvGraphicFramePr>
            <a:graphicFrameLocks noGrp="1"/>
          </p:cNvGraphicFramePr>
          <p:nvPr>
            <p:extLst>
              <p:ext uri="{D42A27DB-BD31-4B8C-83A1-F6EECF244321}">
                <p14:modId xmlns:p14="http://schemas.microsoft.com/office/powerpoint/2010/main" val="4220972628"/>
              </p:ext>
            </p:extLst>
          </p:nvPr>
        </p:nvGraphicFramePr>
        <p:xfrm>
          <a:off x="5328885" y="2017689"/>
          <a:ext cx="2291115" cy="461688"/>
        </p:xfrm>
        <a:graphic>
          <a:graphicData uri="http://schemas.openxmlformats.org/drawingml/2006/table">
            <a:tbl>
              <a:tblPr bandRow="1">
                <a:tableStyleId>{5C22544A-7EE6-4342-B048-85BDC9FD1C3A}</a:tableStyleId>
              </a:tblPr>
              <a:tblGrid>
                <a:gridCol w="458223">
                  <a:extLst>
                    <a:ext uri="{9D8B030D-6E8A-4147-A177-3AD203B41FA5}">
                      <a16:colId xmlns:a16="http://schemas.microsoft.com/office/drawing/2014/main" val="20000"/>
                    </a:ext>
                  </a:extLst>
                </a:gridCol>
                <a:gridCol w="458223">
                  <a:extLst>
                    <a:ext uri="{9D8B030D-6E8A-4147-A177-3AD203B41FA5}">
                      <a16:colId xmlns:a16="http://schemas.microsoft.com/office/drawing/2014/main" val="20001"/>
                    </a:ext>
                  </a:extLst>
                </a:gridCol>
                <a:gridCol w="458223">
                  <a:extLst>
                    <a:ext uri="{9D8B030D-6E8A-4147-A177-3AD203B41FA5}">
                      <a16:colId xmlns:a16="http://schemas.microsoft.com/office/drawing/2014/main" val="20002"/>
                    </a:ext>
                  </a:extLst>
                </a:gridCol>
                <a:gridCol w="458223">
                  <a:extLst>
                    <a:ext uri="{9D8B030D-6E8A-4147-A177-3AD203B41FA5}">
                      <a16:colId xmlns:a16="http://schemas.microsoft.com/office/drawing/2014/main" val="20003"/>
                    </a:ext>
                  </a:extLst>
                </a:gridCol>
                <a:gridCol w="458223">
                  <a:extLst>
                    <a:ext uri="{9D8B030D-6E8A-4147-A177-3AD203B41FA5}">
                      <a16:colId xmlns:a16="http://schemas.microsoft.com/office/drawing/2014/main" val="20004"/>
                    </a:ext>
                  </a:extLst>
                </a:gridCol>
              </a:tblGrid>
              <a:tr h="457227">
                <a:tc>
                  <a:txBody>
                    <a:bodyPr/>
                    <a:lstStyle/>
                    <a:p>
                      <a:pPr algn="ctr"/>
                      <a:endParaRPr lang="en-US" sz="2500" b="1" dirty="0">
                        <a:latin typeface="Consolas" charset="0"/>
                        <a:ea typeface="Consolas" charset="0"/>
                        <a:cs typeface="Consolas" charset="0"/>
                      </a:endParaRPr>
                    </a:p>
                  </a:txBody>
                  <a:tcPr marL="80687" marR="80687" marT="40344" marB="40344">
                    <a:noFill/>
                  </a:tcPr>
                </a:tc>
                <a:tc>
                  <a:txBody>
                    <a:bodyPr/>
                    <a:lstStyle/>
                    <a:p>
                      <a:pPr algn="ctr"/>
                      <a:r>
                        <a:rPr lang="en-US" sz="2500" b="1" dirty="0">
                          <a:latin typeface="Consolas" charset="0"/>
                          <a:ea typeface="Consolas" charset="0"/>
                          <a:cs typeface="Consolas" charset="0"/>
                        </a:rPr>
                        <a:t>0</a:t>
                      </a:r>
                    </a:p>
                  </a:txBody>
                  <a:tcPr marL="80687" marR="80687" marT="40344" marB="40344">
                    <a:solidFill>
                      <a:schemeClr val="accent2">
                        <a:lumMod val="40000"/>
                        <a:lumOff val="60000"/>
                      </a:schemeClr>
                    </a:solidFill>
                  </a:tcPr>
                </a:tc>
                <a:tc>
                  <a:txBody>
                    <a:bodyPr/>
                    <a:lstStyle/>
                    <a:p>
                      <a:pPr algn="ctr"/>
                      <a:r>
                        <a:rPr lang="en-US" sz="2500" b="1" dirty="0">
                          <a:latin typeface="Consolas" charset="0"/>
                          <a:ea typeface="Consolas" charset="0"/>
                          <a:cs typeface="Consolas" charset="0"/>
                        </a:rPr>
                        <a:t>0</a:t>
                      </a:r>
                    </a:p>
                  </a:txBody>
                  <a:tcPr marL="80687" marR="80687" marT="40344" marB="40344">
                    <a:solidFill>
                      <a:schemeClr val="accent2">
                        <a:lumMod val="40000"/>
                        <a:lumOff val="60000"/>
                      </a:schemeClr>
                    </a:solidFill>
                  </a:tcPr>
                </a:tc>
                <a:tc>
                  <a:txBody>
                    <a:bodyPr/>
                    <a:lstStyle/>
                    <a:p>
                      <a:pPr algn="ctr"/>
                      <a:r>
                        <a:rPr lang="en-US" sz="2500" b="1" dirty="0">
                          <a:latin typeface="Consolas" charset="0"/>
                          <a:ea typeface="Consolas" charset="0"/>
                          <a:cs typeface="Consolas" charset="0"/>
                        </a:rPr>
                        <a:t>1</a:t>
                      </a:r>
                    </a:p>
                  </a:txBody>
                  <a:tcPr marL="80687" marR="80687" marT="40344" marB="40344">
                    <a:solidFill>
                      <a:schemeClr val="accent2">
                        <a:lumMod val="40000"/>
                        <a:lumOff val="60000"/>
                      </a:schemeClr>
                    </a:solidFill>
                  </a:tcPr>
                </a:tc>
                <a:tc>
                  <a:txBody>
                    <a:bodyPr/>
                    <a:lstStyle/>
                    <a:p>
                      <a:pPr algn="ctr"/>
                      <a:r>
                        <a:rPr lang="en-US" sz="2500" b="1" dirty="0">
                          <a:latin typeface="Consolas" charset="0"/>
                          <a:ea typeface="Consolas" charset="0"/>
                          <a:cs typeface="Consolas" charset="0"/>
                        </a:rPr>
                        <a:t>0</a:t>
                      </a:r>
                    </a:p>
                  </a:txBody>
                  <a:tcPr marL="80687" marR="80687" marT="40344" marB="40344">
                    <a:solidFill>
                      <a:schemeClr val="accent2">
                        <a:lumMod val="40000"/>
                        <a:lumOff val="60000"/>
                      </a:schemeClr>
                    </a:solidFill>
                  </a:tcPr>
                </a:tc>
                <a:extLst>
                  <a:ext uri="{0D108BD9-81ED-4DB2-BD59-A6C34878D82A}">
                    <a16:rowId xmlns:a16="http://schemas.microsoft.com/office/drawing/2014/main" val="10000"/>
                  </a:ext>
                </a:extLst>
              </a:tr>
            </a:tbl>
          </a:graphicData>
        </a:graphic>
      </p:graphicFrame>
      <p:graphicFrame>
        <p:nvGraphicFramePr>
          <p:cNvPr id="10" name="Table 9">
            <a:extLst>
              <a:ext uri="{FF2B5EF4-FFF2-40B4-BE49-F238E27FC236}">
                <a16:creationId xmlns:a16="http://schemas.microsoft.com/office/drawing/2014/main" id="{9DB84337-BC5A-6C65-A8FD-3536290C4C78}"/>
              </a:ext>
            </a:extLst>
          </p:cNvPr>
          <p:cNvGraphicFramePr>
            <a:graphicFrameLocks noGrp="1"/>
          </p:cNvGraphicFramePr>
          <p:nvPr>
            <p:extLst>
              <p:ext uri="{D42A27DB-BD31-4B8C-83A1-F6EECF244321}">
                <p14:modId xmlns:p14="http://schemas.microsoft.com/office/powerpoint/2010/main" val="404414418"/>
              </p:ext>
            </p:extLst>
          </p:nvPr>
        </p:nvGraphicFramePr>
        <p:xfrm>
          <a:off x="5328885" y="1028700"/>
          <a:ext cx="2291115" cy="461688"/>
        </p:xfrm>
        <a:graphic>
          <a:graphicData uri="http://schemas.openxmlformats.org/drawingml/2006/table">
            <a:tbl>
              <a:tblPr bandRow="1">
                <a:tableStyleId>{5C22544A-7EE6-4342-B048-85BDC9FD1C3A}</a:tableStyleId>
              </a:tblPr>
              <a:tblGrid>
                <a:gridCol w="458223">
                  <a:extLst>
                    <a:ext uri="{9D8B030D-6E8A-4147-A177-3AD203B41FA5}">
                      <a16:colId xmlns:a16="http://schemas.microsoft.com/office/drawing/2014/main" val="20000"/>
                    </a:ext>
                  </a:extLst>
                </a:gridCol>
                <a:gridCol w="458223">
                  <a:extLst>
                    <a:ext uri="{9D8B030D-6E8A-4147-A177-3AD203B41FA5}">
                      <a16:colId xmlns:a16="http://schemas.microsoft.com/office/drawing/2014/main" val="20001"/>
                    </a:ext>
                  </a:extLst>
                </a:gridCol>
                <a:gridCol w="458223">
                  <a:extLst>
                    <a:ext uri="{9D8B030D-6E8A-4147-A177-3AD203B41FA5}">
                      <a16:colId xmlns:a16="http://schemas.microsoft.com/office/drawing/2014/main" val="20002"/>
                    </a:ext>
                  </a:extLst>
                </a:gridCol>
                <a:gridCol w="458223">
                  <a:extLst>
                    <a:ext uri="{9D8B030D-6E8A-4147-A177-3AD203B41FA5}">
                      <a16:colId xmlns:a16="http://schemas.microsoft.com/office/drawing/2014/main" val="20003"/>
                    </a:ext>
                  </a:extLst>
                </a:gridCol>
                <a:gridCol w="458223">
                  <a:extLst>
                    <a:ext uri="{9D8B030D-6E8A-4147-A177-3AD203B41FA5}">
                      <a16:colId xmlns:a16="http://schemas.microsoft.com/office/drawing/2014/main" val="20004"/>
                    </a:ext>
                  </a:extLst>
                </a:gridCol>
              </a:tblGrid>
              <a:tr h="457227">
                <a:tc>
                  <a:txBody>
                    <a:bodyPr/>
                    <a:lstStyle/>
                    <a:p>
                      <a:pPr algn="ctr"/>
                      <a:endParaRPr lang="en-US" sz="2500" b="1" dirty="0">
                        <a:latin typeface="Consolas" charset="0"/>
                        <a:ea typeface="Consolas" charset="0"/>
                        <a:cs typeface="Consolas" charset="0"/>
                      </a:endParaRPr>
                    </a:p>
                  </a:txBody>
                  <a:tcPr marL="80687" marR="80687" marT="40344" marB="40344">
                    <a:noFill/>
                  </a:tcPr>
                </a:tc>
                <a:tc>
                  <a:txBody>
                    <a:bodyPr/>
                    <a:lstStyle/>
                    <a:p>
                      <a:pPr algn="ctr"/>
                      <a:r>
                        <a:rPr lang="en-US" sz="2500" b="1" dirty="0">
                          <a:latin typeface="Consolas" charset="0"/>
                          <a:ea typeface="Consolas" charset="0"/>
                          <a:cs typeface="Consolas" charset="0"/>
                        </a:rPr>
                        <a:t>0</a:t>
                      </a:r>
                    </a:p>
                  </a:txBody>
                  <a:tcPr marL="80687" marR="80687" marT="40344" marB="40344">
                    <a:solidFill>
                      <a:schemeClr val="accent3">
                        <a:lumMod val="40000"/>
                        <a:lumOff val="60000"/>
                      </a:schemeClr>
                    </a:solidFill>
                  </a:tcPr>
                </a:tc>
                <a:tc>
                  <a:txBody>
                    <a:bodyPr/>
                    <a:lstStyle/>
                    <a:p>
                      <a:pPr algn="ctr"/>
                      <a:r>
                        <a:rPr lang="en-US" sz="2500" b="1" dirty="0">
                          <a:latin typeface="Consolas" charset="0"/>
                          <a:ea typeface="Consolas" charset="0"/>
                          <a:cs typeface="Consolas" charset="0"/>
                        </a:rPr>
                        <a:t>1</a:t>
                      </a:r>
                    </a:p>
                  </a:txBody>
                  <a:tcPr marL="80687" marR="80687" marT="40344" marB="40344">
                    <a:solidFill>
                      <a:schemeClr val="accent3">
                        <a:lumMod val="40000"/>
                        <a:lumOff val="60000"/>
                      </a:schemeClr>
                    </a:solidFill>
                  </a:tcPr>
                </a:tc>
                <a:tc>
                  <a:txBody>
                    <a:bodyPr/>
                    <a:lstStyle/>
                    <a:p>
                      <a:pPr algn="ctr"/>
                      <a:r>
                        <a:rPr lang="en-US" sz="2500" b="1" dirty="0">
                          <a:latin typeface="Consolas" charset="0"/>
                          <a:ea typeface="Consolas" charset="0"/>
                          <a:cs typeface="Consolas" charset="0"/>
                        </a:rPr>
                        <a:t>1</a:t>
                      </a:r>
                    </a:p>
                  </a:txBody>
                  <a:tcPr marL="80687" marR="80687" marT="40344" marB="40344">
                    <a:solidFill>
                      <a:schemeClr val="accent3">
                        <a:lumMod val="40000"/>
                        <a:lumOff val="60000"/>
                      </a:schemeClr>
                    </a:solidFill>
                  </a:tcPr>
                </a:tc>
                <a:tc>
                  <a:txBody>
                    <a:bodyPr/>
                    <a:lstStyle/>
                    <a:p>
                      <a:pPr algn="ctr"/>
                      <a:r>
                        <a:rPr lang="en-US" sz="2500" b="1" dirty="0">
                          <a:latin typeface="Consolas" charset="0"/>
                          <a:ea typeface="Consolas" charset="0"/>
                          <a:cs typeface="Consolas" charset="0"/>
                        </a:rPr>
                        <a:t>0</a:t>
                      </a:r>
                    </a:p>
                  </a:txBody>
                  <a:tcPr marL="80687" marR="80687" marT="40344" marB="40344">
                    <a:solidFill>
                      <a:schemeClr val="accent3">
                        <a:lumMod val="40000"/>
                        <a:lumOff val="60000"/>
                      </a:schemeClr>
                    </a:solidFill>
                  </a:tcPr>
                </a:tc>
                <a:extLst>
                  <a:ext uri="{0D108BD9-81ED-4DB2-BD59-A6C34878D82A}">
                    <a16:rowId xmlns:a16="http://schemas.microsoft.com/office/drawing/2014/main" val="10000"/>
                  </a:ext>
                </a:extLst>
              </a:tr>
            </a:tbl>
          </a:graphicData>
        </a:graphic>
      </p:graphicFrame>
      <p:sp>
        <p:nvSpPr>
          <p:cNvPr id="11" name="TextBox 10">
            <a:extLst>
              <a:ext uri="{FF2B5EF4-FFF2-40B4-BE49-F238E27FC236}">
                <a16:creationId xmlns:a16="http://schemas.microsoft.com/office/drawing/2014/main" id="{D5E40953-3C84-5A07-7EA7-EDC69ABF663C}"/>
              </a:ext>
            </a:extLst>
          </p:cNvPr>
          <p:cNvSpPr txBox="1"/>
          <p:nvPr/>
        </p:nvSpPr>
        <p:spPr>
          <a:xfrm>
            <a:off x="5341151" y="1503510"/>
            <a:ext cx="445956" cy="461665"/>
          </a:xfrm>
          <a:prstGeom prst="rect">
            <a:avLst/>
          </a:prstGeom>
          <a:noFill/>
        </p:spPr>
        <p:txBody>
          <a:bodyPr wrap="none" rtlCol="0">
            <a:spAutoFit/>
          </a:bodyPr>
          <a:lstStyle/>
          <a:p>
            <a:r>
              <a:rPr lang="en-US" sz="2400" b="1" dirty="0"/>
              <a:t>&amp;</a:t>
            </a:r>
          </a:p>
        </p:txBody>
      </p:sp>
      <p:graphicFrame>
        <p:nvGraphicFramePr>
          <p:cNvPr id="12" name="Table 11">
            <a:extLst>
              <a:ext uri="{FF2B5EF4-FFF2-40B4-BE49-F238E27FC236}">
                <a16:creationId xmlns:a16="http://schemas.microsoft.com/office/drawing/2014/main" id="{9DF8CE73-E67F-E96C-2DD5-6F365F7E2D19}"/>
              </a:ext>
            </a:extLst>
          </p:cNvPr>
          <p:cNvGraphicFramePr>
            <a:graphicFrameLocks noGrp="1"/>
          </p:cNvGraphicFramePr>
          <p:nvPr>
            <p:extLst>
              <p:ext uri="{D42A27DB-BD31-4B8C-83A1-F6EECF244321}">
                <p14:modId xmlns:p14="http://schemas.microsoft.com/office/powerpoint/2010/main" val="2882871408"/>
              </p:ext>
            </p:extLst>
          </p:nvPr>
        </p:nvGraphicFramePr>
        <p:xfrm>
          <a:off x="5787107" y="1503510"/>
          <a:ext cx="1832892" cy="461688"/>
        </p:xfrm>
        <a:graphic>
          <a:graphicData uri="http://schemas.openxmlformats.org/drawingml/2006/table">
            <a:tbl>
              <a:tblPr bandRow="1">
                <a:tableStyleId>{5C22544A-7EE6-4342-B048-85BDC9FD1C3A}</a:tableStyleId>
              </a:tblPr>
              <a:tblGrid>
                <a:gridCol w="458223">
                  <a:extLst>
                    <a:ext uri="{9D8B030D-6E8A-4147-A177-3AD203B41FA5}">
                      <a16:colId xmlns:a16="http://schemas.microsoft.com/office/drawing/2014/main" val="20001"/>
                    </a:ext>
                  </a:extLst>
                </a:gridCol>
                <a:gridCol w="458223">
                  <a:extLst>
                    <a:ext uri="{9D8B030D-6E8A-4147-A177-3AD203B41FA5}">
                      <a16:colId xmlns:a16="http://schemas.microsoft.com/office/drawing/2014/main" val="20002"/>
                    </a:ext>
                  </a:extLst>
                </a:gridCol>
                <a:gridCol w="458223">
                  <a:extLst>
                    <a:ext uri="{9D8B030D-6E8A-4147-A177-3AD203B41FA5}">
                      <a16:colId xmlns:a16="http://schemas.microsoft.com/office/drawing/2014/main" val="20003"/>
                    </a:ext>
                  </a:extLst>
                </a:gridCol>
                <a:gridCol w="458223">
                  <a:extLst>
                    <a:ext uri="{9D8B030D-6E8A-4147-A177-3AD203B41FA5}">
                      <a16:colId xmlns:a16="http://schemas.microsoft.com/office/drawing/2014/main" val="20004"/>
                    </a:ext>
                  </a:extLst>
                </a:gridCol>
              </a:tblGrid>
              <a:tr h="457227">
                <a:tc>
                  <a:txBody>
                    <a:bodyPr/>
                    <a:lstStyle/>
                    <a:p>
                      <a:pPr algn="ctr"/>
                      <a:r>
                        <a:rPr lang="en-US" sz="2500" b="1" dirty="0">
                          <a:latin typeface="Consolas" charset="0"/>
                          <a:ea typeface="Consolas" charset="0"/>
                          <a:cs typeface="Consolas" charset="0"/>
                        </a:rPr>
                        <a:t>1</a:t>
                      </a:r>
                    </a:p>
                  </a:txBody>
                  <a:tcPr marL="80687" marR="80687" marT="40344" marB="40344"/>
                </a:tc>
                <a:tc>
                  <a:txBody>
                    <a:bodyPr/>
                    <a:lstStyle/>
                    <a:p>
                      <a:pPr algn="ctr"/>
                      <a:r>
                        <a:rPr lang="en-US" sz="2500" b="1" dirty="0">
                          <a:latin typeface="Consolas" charset="0"/>
                          <a:ea typeface="Consolas" charset="0"/>
                          <a:cs typeface="Consolas" charset="0"/>
                        </a:rPr>
                        <a:t>0</a:t>
                      </a:r>
                    </a:p>
                  </a:txBody>
                  <a:tcPr marL="80687" marR="80687" marT="40344" marB="40344"/>
                </a:tc>
                <a:tc>
                  <a:txBody>
                    <a:bodyPr/>
                    <a:lstStyle/>
                    <a:p>
                      <a:pPr algn="ctr"/>
                      <a:r>
                        <a:rPr lang="en-US" sz="2500" b="1" dirty="0">
                          <a:latin typeface="Consolas" charset="0"/>
                          <a:ea typeface="Consolas" charset="0"/>
                          <a:cs typeface="Consolas" charset="0"/>
                        </a:rPr>
                        <a:t>1</a:t>
                      </a:r>
                    </a:p>
                  </a:txBody>
                  <a:tcPr marL="80687" marR="80687" marT="40344" marB="40344"/>
                </a:tc>
                <a:tc>
                  <a:txBody>
                    <a:bodyPr/>
                    <a:lstStyle/>
                    <a:p>
                      <a:pPr algn="ctr"/>
                      <a:r>
                        <a:rPr lang="en-US" sz="2500" b="1" dirty="0">
                          <a:latin typeface="Consolas" charset="0"/>
                          <a:ea typeface="Consolas" charset="0"/>
                          <a:cs typeface="Consolas" charset="0"/>
                        </a:rPr>
                        <a:t>0</a:t>
                      </a:r>
                    </a:p>
                  </a:txBody>
                  <a:tcPr marL="80687" marR="80687" marT="40344" marB="40344"/>
                </a:tc>
                <a:extLst>
                  <a:ext uri="{0D108BD9-81ED-4DB2-BD59-A6C34878D82A}">
                    <a16:rowId xmlns:a16="http://schemas.microsoft.com/office/drawing/2014/main" val="10000"/>
                  </a:ext>
                </a:extLst>
              </a:tr>
            </a:tbl>
          </a:graphicData>
        </a:graphic>
      </p:graphicFrame>
      <p:cxnSp>
        <p:nvCxnSpPr>
          <p:cNvPr id="13" name="Straight Connector 12">
            <a:extLst>
              <a:ext uri="{FF2B5EF4-FFF2-40B4-BE49-F238E27FC236}">
                <a16:creationId xmlns:a16="http://schemas.microsoft.com/office/drawing/2014/main" id="{711A5E67-1DE8-DCDA-0087-777EC2748EFC}"/>
              </a:ext>
            </a:extLst>
          </p:cNvPr>
          <p:cNvCxnSpPr>
            <a:cxnSpLocks/>
          </p:cNvCxnSpPr>
          <p:nvPr/>
        </p:nvCxnSpPr>
        <p:spPr>
          <a:xfrm>
            <a:off x="5405085" y="1991443"/>
            <a:ext cx="221491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CCEF371F-8D0E-32E0-F9F0-24D3AA133F54}"/>
              </a:ext>
            </a:extLst>
          </p:cNvPr>
          <p:cNvSpPr txBox="1"/>
          <p:nvPr/>
        </p:nvSpPr>
        <p:spPr>
          <a:xfrm>
            <a:off x="3418038" y="2611148"/>
            <a:ext cx="4278162" cy="769441"/>
          </a:xfrm>
          <a:prstGeom prst="rect">
            <a:avLst/>
          </a:prstGeom>
          <a:noFill/>
        </p:spPr>
        <p:txBody>
          <a:bodyPr wrap="square" rtlCol="0">
            <a:spAutoFit/>
          </a:bodyPr>
          <a:lstStyle/>
          <a:p>
            <a:pPr algn="ctr"/>
            <a:r>
              <a:rPr lang="en-US" sz="2200" dirty="0"/>
              <a:t>OR gives the </a:t>
            </a:r>
            <a:r>
              <a:rPr lang="en-US" sz="2200" b="1" dirty="0"/>
              <a:t>union, </a:t>
            </a:r>
            <a:r>
              <a:rPr lang="en-US" sz="2200" dirty="0"/>
              <a:t>the set of things that are in </a:t>
            </a:r>
            <a:r>
              <a:rPr lang="en-US" sz="2200" i="1" dirty="0"/>
              <a:t>either </a:t>
            </a:r>
            <a:r>
              <a:rPr lang="en-US" sz="2200" dirty="0"/>
              <a:t>set.</a:t>
            </a:r>
            <a:endParaRPr lang="en-US" sz="2400" dirty="0">
              <a:latin typeface="Consolas" panose="020B0609020204030204" pitchFamily="49" charset="0"/>
              <a:cs typeface="Consolas" panose="020B0609020204030204" pitchFamily="49" charset="0"/>
            </a:endParaRPr>
          </a:p>
        </p:txBody>
      </p:sp>
      <p:graphicFrame>
        <p:nvGraphicFramePr>
          <p:cNvPr id="16" name="Table 15">
            <a:extLst>
              <a:ext uri="{FF2B5EF4-FFF2-40B4-BE49-F238E27FC236}">
                <a16:creationId xmlns:a16="http://schemas.microsoft.com/office/drawing/2014/main" id="{DA44E982-835E-AD80-CB0C-90E553026B24}"/>
              </a:ext>
            </a:extLst>
          </p:cNvPr>
          <p:cNvGraphicFramePr>
            <a:graphicFrameLocks noGrp="1"/>
          </p:cNvGraphicFramePr>
          <p:nvPr>
            <p:extLst>
              <p:ext uri="{D42A27DB-BD31-4B8C-83A1-F6EECF244321}">
                <p14:modId xmlns:p14="http://schemas.microsoft.com/office/powerpoint/2010/main" val="1666220540"/>
              </p:ext>
            </p:extLst>
          </p:nvPr>
        </p:nvGraphicFramePr>
        <p:xfrm>
          <a:off x="969082" y="3236889"/>
          <a:ext cx="2291115" cy="461688"/>
        </p:xfrm>
        <a:graphic>
          <a:graphicData uri="http://schemas.openxmlformats.org/drawingml/2006/table">
            <a:tbl>
              <a:tblPr bandRow="1">
                <a:tableStyleId>{5C22544A-7EE6-4342-B048-85BDC9FD1C3A}</a:tableStyleId>
              </a:tblPr>
              <a:tblGrid>
                <a:gridCol w="458223">
                  <a:extLst>
                    <a:ext uri="{9D8B030D-6E8A-4147-A177-3AD203B41FA5}">
                      <a16:colId xmlns:a16="http://schemas.microsoft.com/office/drawing/2014/main" val="20000"/>
                    </a:ext>
                  </a:extLst>
                </a:gridCol>
                <a:gridCol w="458223">
                  <a:extLst>
                    <a:ext uri="{9D8B030D-6E8A-4147-A177-3AD203B41FA5}">
                      <a16:colId xmlns:a16="http://schemas.microsoft.com/office/drawing/2014/main" val="20001"/>
                    </a:ext>
                  </a:extLst>
                </a:gridCol>
                <a:gridCol w="458223">
                  <a:extLst>
                    <a:ext uri="{9D8B030D-6E8A-4147-A177-3AD203B41FA5}">
                      <a16:colId xmlns:a16="http://schemas.microsoft.com/office/drawing/2014/main" val="20002"/>
                    </a:ext>
                  </a:extLst>
                </a:gridCol>
                <a:gridCol w="458223">
                  <a:extLst>
                    <a:ext uri="{9D8B030D-6E8A-4147-A177-3AD203B41FA5}">
                      <a16:colId xmlns:a16="http://schemas.microsoft.com/office/drawing/2014/main" val="20003"/>
                    </a:ext>
                  </a:extLst>
                </a:gridCol>
                <a:gridCol w="458223">
                  <a:extLst>
                    <a:ext uri="{9D8B030D-6E8A-4147-A177-3AD203B41FA5}">
                      <a16:colId xmlns:a16="http://schemas.microsoft.com/office/drawing/2014/main" val="20004"/>
                    </a:ext>
                  </a:extLst>
                </a:gridCol>
              </a:tblGrid>
              <a:tr h="457227">
                <a:tc>
                  <a:txBody>
                    <a:bodyPr/>
                    <a:lstStyle/>
                    <a:p>
                      <a:pPr algn="ctr"/>
                      <a:endParaRPr lang="en-US" sz="2500" b="1" dirty="0">
                        <a:latin typeface="Consolas" charset="0"/>
                        <a:ea typeface="Consolas" charset="0"/>
                        <a:cs typeface="Consolas" charset="0"/>
                      </a:endParaRPr>
                    </a:p>
                  </a:txBody>
                  <a:tcPr marL="80687" marR="80687" marT="40344" marB="40344">
                    <a:noFill/>
                  </a:tcPr>
                </a:tc>
                <a:tc>
                  <a:txBody>
                    <a:bodyPr/>
                    <a:lstStyle/>
                    <a:p>
                      <a:pPr algn="ctr"/>
                      <a:r>
                        <a:rPr lang="en-US" sz="2500" b="1" dirty="0">
                          <a:latin typeface="Consolas" charset="0"/>
                          <a:ea typeface="Consolas" charset="0"/>
                          <a:cs typeface="Consolas" charset="0"/>
                        </a:rPr>
                        <a:t>1</a:t>
                      </a:r>
                    </a:p>
                  </a:txBody>
                  <a:tcPr marL="80687" marR="80687" marT="40344" marB="40344">
                    <a:solidFill>
                      <a:schemeClr val="accent2">
                        <a:lumMod val="40000"/>
                        <a:lumOff val="60000"/>
                      </a:schemeClr>
                    </a:solidFill>
                  </a:tcPr>
                </a:tc>
                <a:tc>
                  <a:txBody>
                    <a:bodyPr/>
                    <a:lstStyle/>
                    <a:p>
                      <a:pPr algn="ctr"/>
                      <a:r>
                        <a:rPr lang="en-US" sz="2500" b="1" dirty="0">
                          <a:latin typeface="Consolas" charset="0"/>
                          <a:ea typeface="Consolas" charset="0"/>
                          <a:cs typeface="Consolas" charset="0"/>
                        </a:rPr>
                        <a:t>1</a:t>
                      </a:r>
                    </a:p>
                  </a:txBody>
                  <a:tcPr marL="80687" marR="80687" marT="40344" marB="40344">
                    <a:solidFill>
                      <a:schemeClr val="accent2">
                        <a:lumMod val="40000"/>
                        <a:lumOff val="60000"/>
                      </a:schemeClr>
                    </a:solidFill>
                  </a:tcPr>
                </a:tc>
                <a:tc>
                  <a:txBody>
                    <a:bodyPr/>
                    <a:lstStyle/>
                    <a:p>
                      <a:pPr algn="ctr"/>
                      <a:r>
                        <a:rPr lang="en-US" sz="2500" b="1" dirty="0">
                          <a:latin typeface="Consolas" charset="0"/>
                          <a:ea typeface="Consolas" charset="0"/>
                          <a:cs typeface="Consolas" charset="0"/>
                        </a:rPr>
                        <a:t>1</a:t>
                      </a:r>
                    </a:p>
                  </a:txBody>
                  <a:tcPr marL="80687" marR="80687" marT="40344" marB="40344">
                    <a:solidFill>
                      <a:schemeClr val="accent2">
                        <a:lumMod val="40000"/>
                        <a:lumOff val="60000"/>
                      </a:schemeClr>
                    </a:solidFill>
                  </a:tcPr>
                </a:tc>
                <a:tc>
                  <a:txBody>
                    <a:bodyPr/>
                    <a:lstStyle/>
                    <a:p>
                      <a:pPr algn="ctr"/>
                      <a:r>
                        <a:rPr lang="en-US" sz="2500" b="1" dirty="0">
                          <a:latin typeface="Consolas" charset="0"/>
                          <a:ea typeface="Consolas" charset="0"/>
                          <a:cs typeface="Consolas" charset="0"/>
                        </a:rPr>
                        <a:t>0</a:t>
                      </a:r>
                    </a:p>
                  </a:txBody>
                  <a:tcPr marL="80687" marR="80687" marT="40344" marB="40344">
                    <a:solidFill>
                      <a:schemeClr val="accent2">
                        <a:lumMod val="40000"/>
                        <a:lumOff val="60000"/>
                      </a:schemeClr>
                    </a:solidFill>
                  </a:tcPr>
                </a:tc>
                <a:extLst>
                  <a:ext uri="{0D108BD9-81ED-4DB2-BD59-A6C34878D82A}">
                    <a16:rowId xmlns:a16="http://schemas.microsoft.com/office/drawing/2014/main" val="10000"/>
                  </a:ext>
                </a:extLst>
              </a:tr>
            </a:tbl>
          </a:graphicData>
        </a:graphic>
      </p:graphicFrame>
      <p:graphicFrame>
        <p:nvGraphicFramePr>
          <p:cNvPr id="17" name="Table 16">
            <a:extLst>
              <a:ext uri="{FF2B5EF4-FFF2-40B4-BE49-F238E27FC236}">
                <a16:creationId xmlns:a16="http://schemas.microsoft.com/office/drawing/2014/main" id="{56A6BC7C-495C-1062-2011-712741A98DD9}"/>
              </a:ext>
            </a:extLst>
          </p:cNvPr>
          <p:cNvGraphicFramePr>
            <a:graphicFrameLocks noGrp="1"/>
          </p:cNvGraphicFramePr>
          <p:nvPr>
            <p:extLst>
              <p:ext uri="{D42A27DB-BD31-4B8C-83A1-F6EECF244321}">
                <p14:modId xmlns:p14="http://schemas.microsoft.com/office/powerpoint/2010/main" val="3231228488"/>
              </p:ext>
            </p:extLst>
          </p:nvPr>
        </p:nvGraphicFramePr>
        <p:xfrm>
          <a:off x="969082" y="2247900"/>
          <a:ext cx="2291115" cy="461688"/>
        </p:xfrm>
        <a:graphic>
          <a:graphicData uri="http://schemas.openxmlformats.org/drawingml/2006/table">
            <a:tbl>
              <a:tblPr bandRow="1">
                <a:tableStyleId>{5C22544A-7EE6-4342-B048-85BDC9FD1C3A}</a:tableStyleId>
              </a:tblPr>
              <a:tblGrid>
                <a:gridCol w="458223">
                  <a:extLst>
                    <a:ext uri="{9D8B030D-6E8A-4147-A177-3AD203B41FA5}">
                      <a16:colId xmlns:a16="http://schemas.microsoft.com/office/drawing/2014/main" val="20000"/>
                    </a:ext>
                  </a:extLst>
                </a:gridCol>
                <a:gridCol w="458223">
                  <a:extLst>
                    <a:ext uri="{9D8B030D-6E8A-4147-A177-3AD203B41FA5}">
                      <a16:colId xmlns:a16="http://schemas.microsoft.com/office/drawing/2014/main" val="20001"/>
                    </a:ext>
                  </a:extLst>
                </a:gridCol>
                <a:gridCol w="458223">
                  <a:extLst>
                    <a:ext uri="{9D8B030D-6E8A-4147-A177-3AD203B41FA5}">
                      <a16:colId xmlns:a16="http://schemas.microsoft.com/office/drawing/2014/main" val="20002"/>
                    </a:ext>
                  </a:extLst>
                </a:gridCol>
                <a:gridCol w="458223">
                  <a:extLst>
                    <a:ext uri="{9D8B030D-6E8A-4147-A177-3AD203B41FA5}">
                      <a16:colId xmlns:a16="http://schemas.microsoft.com/office/drawing/2014/main" val="20003"/>
                    </a:ext>
                  </a:extLst>
                </a:gridCol>
                <a:gridCol w="458223">
                  <a:extLst>
                    <a:ext uri="{9D8B030D-6E8A-4147-A177-3AD203B41FA5}">
                      <a16:colId xmlns:a16="http://schemas.microsoft.com/office/drawing/2014/main" val="20004"/>
                    </a:ext>
                  </a:extLst>
                </a:gridCol>
              </a:tblGrid>
              <a:tr h="457227">
                <a:tc>
                  <a:txBody>
                    <a:bodyPr/>
                    <a:lstStyle/>
                    <a:p>
                      <a:pPr algn="ctr"/>
                      <a:endParaRPr lang="en-US" sz="2500" b="1" dirty="0">
                        <a:latin typeface="Consolas" charset="0"/>
                        <a:ea typeface="Consolas" charset="0"/>
                        <a:cs typeface="Consolas" charset="0"/>
                      </a:endParaRPr>
                    </a:p>
                  </a:txBody>
                  <a:tcPr marL="80687" marR="80687" marT="40344" marB="40344">
                    <a:noFill/>
                  </a:tcPr>
                </a:tc>
                <a:tc>
                  <a:txBody>
                    <a:bodyPr/>
                    <a:lstStyle/>
                    <a:p>
                      <a:pPr algn="ctr"/>
                      <a:r>
                        <a:rPr lang="en-US" sz="2500" b="1" dirty="0">
                          <a:latin typeface="Consolas" charset="0"/>
                          <a:ea typeface="Consolas" charset="0"/>
                          <a:cs typeface="Consolas" charset="0"/>
                        </a:rPr>
                        <a:t>0</a:t>
                      </a:r>
                    </a:p>
                  </a:txBody>
                  <a:tcPr marL="80687" marR="80687" marT="40344" marB="40344">
                    <a:solidFill>
                      <a:schemeClr val="accent3">
                        <a:lumMod val="40000"/>
                        <a:lumOff val="60000"/>
                      </a:schemeClr>
                    </a:solidFill>
                  </a:tcPr>
                </a:tc>
                <a:tc>
                  <a:txBody>
                    <a:bodyPr/>
                    <a:lstStyle/>
                    <a:p>
                      <a:pPr algn="ctr"/>
                      <a:r>
                        <a:rPr lang="en-US" sz="2500" b="1" dirty="0">
                          <a:latin typeface="Consolas" charset="0"/>
                          <a:ea typeface="Consolas" charset="0"/>
                          <a:cs typeface="Consolas" charset="0"/>
                        </a:rPr>
                        <a:t>1</a:t>
                      </a:r>
                    </a:p>
                  </a:txBody>
                  <a:tcPr marL="80687" marR="80687" marT="40344" marB="40344">
                    <a:solidFill>
                      <a:schemeClr val="accent3">
                        <a:lumMod val="40000"/>
                        <a:lumOff val="60000"/>
                      </a:schemeClr>
                    </a:solidFill>
                  </a:tcPr>
                </a:tc>
                <a:tc>
                  <a:txBody>
                    <a:bodyPr/>
                    <a:lstStyle/>
                    <a:p>
                      <a:pPr algn="ctr"/>
                      <a:r>
                        <a:rPr lang="en-US" sz="2500" b="1" dirty="0">
                          <a:latin typeface="Consolas" charset="0"/>
                          <a:ea typeface="Consolas" charset="0"/>
                          <a:cs typeface="Consolas" charset="0"/>
                        </a:rPr>
                        <a:t>1</a:t>
                      </a:r>
                    </a:p>
                  </a:txBody>
                  <a:tcPr marL="80687" marR="80687" marT="40344" marB="40344">
                    <a:solidFill>
                      <a:schemeClr val="accent3">
                        <a:lumMod val="40000"/>
                        <a:lumOff val="60000"/>
                      </a:schemeClr>
                    </a:solidFill>
                  </a:tcPr>
                </a:tc>
                <a:tc>
                  <a:txBody>
                    <a:bodyPr/>
                    <a:lstStyle/>
                    <a:p>
                      <a:pPr algn="ctr"/>
                      <a:r>
                        <a:rPr lang="en-US" sz="2500" b="1" dirty="0">
                          <a:latin typeface="Consolas" charset="0"/>
                          <a:ea typeface="Consolas" charset="0"/>
                          <a:cs typeface="Consolas" charset="0"/>
                        </a:rPr>
                        <a:t>0</a:t>
                      </a:r>
                    </a:p>
                  </a:txBody>
                  <a:tcPr marL="80687" marR="80687" marT="40344" marB="40344">
                    <a:solidFill>
                      <a:schemeClr val="accent3">
                        <a:lumMod val="40000"/>
                        <a:lumOff val="60000"/>
                      </a:schemeClr>
                    </a:solidFill>
                  </a:tcPr>
                </a:tc>
                <a:extLst>
                  <a:ext uri="{0D108BD9-81ED-4DB2-BD59-A6C34878D82A}">
                    <a16:rowId xmlns:a16="http://schemas.microsoft.com/office/drawing/2014/main" val="10000"/>
                  </a:ext>
                </a:extLst>
              </a:tr>
            </a:tbl>
          </a:graphicData>
        </a:graphic>
      </p:graphicFrame>
      <p:sp>
        <p:nvSpPr>
          <p:cNvPr id="18" name="TextBox 17">
            <a:extLst>
              <a:ext uri="{FF2B5EF4-FFF2-40B4-BE49-F238E27FC236}">
                <a16:creationId xmlns:a16="http://schemas.microsoft.com/office/drawing/2014/main" id="{21AFCF7E-468D-4D1D-F2FF-E771DFC0D15D}"/>
              </a:ext>
            </a:extLst>
          </p:cNvPr>
          <p:cNvSpPr txBox="1"/>
          <p:nvPr/>
        </p:nvSpPr>
        <p:spPr>
          <a:xfrm>
            <a:off x="981348" y="2722710"/>
            <a:ext cx="285656" cy="461665"/>
          </a:xfrm>
          <a:prstGeom prst="rect">
            <a:avLst/>
          </a:prstGeom>
          <a:noFill/>
        </p:spPr>
        <p:txBody>
          <a:bodyPr wrap="none" rtlCol="0">
            <a:spAutoFit/>
          </a:bodyPr>
          <a:lstStyle/>
          <a:p>
            <a:r>
              <a:rPr lang="en-US" sz="2400" b="1" dirty="0"/>
              <a:t>|</a:t>
            </a:r>
          </a:p>
        </p:txBody>
      </p:sp>
      <p:graphicFrame>
        <p:nvGraphicFramePr>
          <p:cNvPr id="19" name="Table 18">
            <a:extLst>
              <a:ext uri="{FF2B5EF4-FFF2-40B4-BE49-F238E27FC236}">
                <a16:creationId xmlns:a16="http://schemas.microsoft.com/office/drawing/2014/main" id="{5B8AC500-645F-AF50-9047-D9D95A9E3859}"/>
              </a:ext>
            </a:extLst>
          </p:cNvPr>
          <p:cNvGraphicFramePr>
            <a:graphicFrameLocks noGrp="1"/>
          </p:cNvGraphicFramePr>
          <p:nvPr>
            <p:extLst>
              <p:ext uri="{D42A27DB-BD31-4B8C-83A1-F6EECF244321}">
                <p14:modId xmlns:p14="http://schemas.microsoft.com/office/powerpoint/2010/main" val="233828433"/>
              </p:ext>
            </p:extLst>
          </p:nvPr>
        </p:nvGraphicFramePr>
        <p:xfrm>
          <a:off x="1427304" y="2722710"/>
          <a:ext cx="1832892" cy="461688"/>
        </p:xfrm>
        <a:graphic>
          <a:graphicData uri="http://schemas.openxmlformats.org/drawingml/2006/table">
            <a:tbl>
              <a:tblPr bandRow="1">
                <a:tableStyleId>{5C22544A-7EE6-4342-B048-85BDC9FD1C3A}</a:tableStyleId>
              </a:tblPr>
              <a:tblGrid>
                <a:gridCol w="458223">
                  <a:extLst>
                    <a:ext uri="{9D8B030D-6E8A-4147-A177-3AD203B41FA5}">
                      <a16:colId xmlns:a16="http://schemas.microsoft.com/office/drawing/2014/main" val="20001"/>
                    </a:ext>
                  </a:extLst>
                </a:gridCol>
                <a:gridCol w="458223">
                  <a:extLst>
                    <a:ext uri="{9D8B030D-6E8A-4147-A177-3AD203B41FA5}">
                      <a16:colId xmlns:a16="http://schemas.microsoft.com/office/drawing/2014/main" val="20002"/>
                    </a:ext>
                  </a:extLst>
                </a:gridCol>
                <a:gridCol w="458223">
                  <a:extLst>
                    <a:ext uri="{9D8B030D-6E8A-4147-A177-3AD203B41FA5}">
                      <a16:colId xmlns:a16="http://schemas.microsoft.com/office/drawing/2014/main" val="20003"/>
                    </a:ext>
                  </a:extLst>
                </a:gridCol>
                <a:gridCol w="458223">
                  <a:extLst>
                    <a:ext uri="{9D8B030D-6E8A-4147-A177-3AD203B41FA5}">
                      <a16:colId xmlns:a16="http://schemas.microsoft.com/office/drawing/2014/main" val="20004"/>
                    </a:ext>
                  </a:extLst>
                </a:gridCol>
              </a:tblGrid>
              <a:tr h="457227">
                <a:tc>
                  <a:txBody>
                    <a:bodyPr/>
                    <a:lstStyle/>
                    <a:p>
                      <a:pPr algn="ctr"/>
                      <a:r>
                        <a:rPr lang="en-US" sz="2500" b="1" dirty="0">
                          <a:latin typeface="Consolas" charset="0"/>
                          <a:ea typeface="Consolas" charset="0"/>
                          <a:cs typeface="Consolas" charset="0"/>
                        </a:rPr>
                        <a:t>1</a:t>
                      </a:r>
                    </a:p>
                  </a:txBody>
                  <a:tcPr marL="80687" marR="80687" marT="40344" marB="40344"/>
                </a:tc>
                <a:tc>
                  <a:txBody>
                    <a:bodyPr/>
                    <a:lstStyle/>
                    <a:p>
                      <a:pPr algn="ctr"/>
                      <a:r>
                        <a:rPr lang="en-US" sz="2500" b="1" dirty="0">
                          <a:latin typeface="Consolas" charset="0"/>
                          <a:ea typeface="Consolas" charset="0"/>
                          <a:cs typeface="Consolas" charset="0"/>
                        </a:rPr>
                        <a:t>0</a:t>
                      </a:r>
                    </a:p>
                  </a:txBody>
                  <a:tcPr marL="80687" marR="80687" marT="40344" marB="40344"/>
                </a:tc>
                <a:tc>
                  <a:txBody>
                    <a:bodyPr/>
                    <a:lstStyle/>
                    <a:p>
                      <a:pPr algn="ctr"/>
                      <a:r>
                        <a:rPr lang="en-US" sz="2500" b="1" dirty="0">
                          <a:latin typeface="Consolas" charset="0"/>
                          <a:ea typeface="Consolas" charset="0"/>
                          <a:cs typeface="Consolas" charset="0"/>
                        </a:rPr>
                        <a:t>1</a:t>
                      </a:r>
                    </a:p>
                  </a:txBody>
                  <a:tcPr marL="80687" marR="80687" marT="40344" marB="40344"/>
                </a:tc>
                <a:tc>
                  <a:txBody>
                    <a:bodyPr/>
                    <a:lstStyle/>
                    <a:p>
                      <a:pPr algn="ctr"/>
                      <a:r>
                        <a:rPr lang="en-US" sz="2500" b="1" dirty="0">
                          <a:latin typeface="Consolas" charset="0"/>
                          <a:ea typeface="Consolas" charset="0"/>
                          <a:cs typeface="Consolas" charset="0"/>
                        </a:rPr>
                        <a:t>0</a:t>
                      </a:r>
                    </a:p>
                  </a:txBody>
                  <a:tcPr marL="80687" marR="80687" marT="40344" marB="40344"/>
                </a:tc>
                <a:extLst>
                  <a:ext uri="{0D108BD9-81ED-4DB2-BD59-A6C34878D82A}">
                    <a16:rowId xmlns:a16="http://schemas.microsoft.com/office/drawing/2014/main" val="10000"/>
                  </a:ext>
                </a:extLst>
              </a:tr>
            </a:tbl>
          </a:graphicData>
        </a:graphic>
      </p:graphicFrame>
      <p:cxnSp>
        <p:nvCxnSpPr>
          <p:cNvPr id="20" name="Straight Connector 19">
            <a:extLst>
              <a:ext uri="{FF2B5EF4-FFF2-40B4-BE49-F238E27FC236}">
                <a16:creationId xmlns:a16="http://schemas.microsoft.com/office/drawing/2014/main" id="{D83B1F23-B42B-A4F2-F831-CF45DD091A8F}"/>
              </a:ext>
            </a:extLst>
          </p:cNvPr>
          <p:cNvCxnSpPr>
            <a:cxnSpLocks/>
          </p:cNvCxnSpPr>
          <p:nvPr/>
        </p:nvCxnSpPr>
        <p:spPr>
          <a:xfrm>
            <a:off x="1045282" y="3210643"/>
            <a:ext cx="221491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E1E45A86-813E-7E72-5552-7B215975FF38}"/>
              </a:ext>
            </a:extLst>
          </p:cNvPr>
          <p:cNvSpPr txBox="1"/>
          <p:nvPr/>
        </p:nvSpPr>
        <p:spPr>
          <a:xfrm>
            <a:off x="838200" y="3807718"/>
            <a:ext cx="4903616" cy="1107996"/>
          </a:xfrm>
          <a:prstGeom prst="rect">
            <a:avLst/>
          </a:prstGeom>
          <a:noFill/>
        </p:spPr>
        <p:txBody>
          <a:bodyPr wrap="square" rtlCol="0">
            <a:spAutoFit/>
          </a:bodyPr>
          <a:lstStyle/>
          <a:p>
            <a:pPr algn="ctr"/>
            <a:r>
              <a:rPr lang="en-US" sz="2200" dirty="0"/>
              <a:t>the </a:t>
            </a:r>
            <a:r>
              <a:rPr lang="en-US" sz="2200" b="1" dirty="0"/>
              <a:t>symmetric set difference </a:t>
            </a:r>
            <a:r>
              <a:rPr lang="en-US" sz="2200" dirty="0"/>
              <a:t>is the set of items in </a:t>
            </a:r>
            <a:r>
              <a:rPr lang="en-US" sz="2200" b="1" dirty="0"/>
              <a:t>one set but </a:t>
            </a:r>
            <a:r>
              <a:rPr lang="en-US" sz="2200" b="1" i="1" dirty="0"/>
              <a:t>not</a:t>
            </a:r>
            <a:r>
              <a:rPr lang="en-US" sz="2200" b="1" dirty="0"/>
              <a:t> both...</a:t>
            </a:r>
            <a:r>
              <a:rPr lang="en-US" sz="2200" dirty="0"/>
              <a:t> what </a:t>
            </a:r>
            <a:r>
              <a:rPr lang="en-US" sz="2200" dirty="0" err="1"/>
              <a:t>boolean</a:t>
            </a:r>
            <a:r>
              <a:rPr lang="en-US" sz="2200" dirty="0"/>
              <a:t> operation is this?</a:t>
            </a:r>
            <a:endParaRPr lang="en-US" sz="2400" dirty="0">
              <a:latin typeface="Consolas" panose="020B0609020204030204" pitchFamily="49" charset="0"/>
              <a:cs typeface="Consolas" panose="020B0609020204030204" pitchFamily="49" charset="0"/>
            </a:endParaRPr>
          </a:p>
        </p:txBody>
      </p:sp>
      <p:graphicFrame>
        <p:nvGraphicFramePr>
          <p:cNvPr id="27" name="Table 26">
            <a:extLst>
              <a:ext uri="{FF2B5EF4-FFF2-40B4-BE49-F238E27FC236}">
                <a16:creationId xmlns:a16="http://schemas.microsoft.com/office/drawing/2014/main" id="{9F691ABE-E26B-3DB8-8A79-68557D2879C6}"/>
              </a:ext>
            </a:extLst>
          </p:cNvPr>
          <p:cNvGraphicFramePr>
            <a:graphicFrameLocks noGrp="1"/>
          </p:cNvGraphicFramePr>
          <p:nvPr>
            <p:extLst>
              <p:ext uri="{D42A27DB-BD31-4B8C-83A1-F6EECF244321}">
                <p14:modId xmlns:p14="http://schemas.microsoft.com/office/powerpoint/2010/main" val="26437169"/>
              </p:ext>
            </p:extLst>
          </p:nvPr>
        </p:nvGraphicFramePr>
        <p:xfrm>
          <a:off x="6014685" y="4456089"/>
          <a:ext cx="2291115" cy="461688"/>
        </p:xfrm>
        <a:graphic>
          <a:graphicData uri="http://schemas.openxmlformats.org/drawingml/2006/table">
            <a:tbl>
              <a:tblPr bandRow="1">
                <a:tableStyleId>{5C22544A-7EE6-4342-B048-85BDC9FD1C3A}</a:tableStyleId>
              </a:tblPr>
              <a:tblGrid>
                <a:gridCol w="458223">
                  <a:extLst>
                    <a:ext uri="{9D8B030D-6E8A-4147-A177-3AD203B41FA5}">
                      <a16:colId xmlns:a16="http://schemas.microsoft.com/office/drawing/2014/main" val="20000"/>
                    </a:ext>
                  </a:extLst>
                </a:gridCol>
                <a:gridCol w="458223">
                  <a:extLst>
                    <a:ext uri="{9D8B030D-6E8A-4147-A177-3AD203B41FA5}">
                      <a16:colId xmlns:a16="http://schemas.microsoft.com/office/drawing/2014/main" val="20001"/>
                    </a:ext>
                  </a:extLst>
                </a:gridCol>
                <a:gridCol w="458223">
                  <a:extLst>
                    <a:ext uri="{9D8B030D-6E8A-4147-A177-3AD203B41FA5}">
                      <a16:colId xmlns:a16="http://schemas.microsoft.com/office/drawing/2014/main" val="20002"/>
                    </a:ext>
                  </a:extLst>
                </a:gridCol>
                <a:gridCol w="458223">
                  <a:extLst>
                    <a:ext uri="{9D8B030D-6E8A-4147-A177-3AD203B41FA5}">
                      <a16:colId xmlns:a16="http://schemas.microsoft.com/office/drawing/2014/main" val="20003"/>
                    </a:ext>
                  </a:extLst>
                </a:gridCol>
                <a:gridCol w="458223">
                  <a:extLst>
                    <a:ext uri="{9D8B030D-6E8A-4147-A177-3AD203B41FA5}">
                      <a16:colId xmlns:a16="http://schemas.microsoft.com/office/drawing/2014/main" val="20004"/>
                    </a:ext>
                  </a:extLst>
                </a:gridCol>
              </a:tblGrid>
              <a:tr h="457227">
                <a:tc>
                  <a:txBody>
                    <a:bodyPr/>
                    <a:lstStyle/>
                    <a:p>
                      <a:pPr algn="ctr"/>
                      <a:endParaRPr lang="en-US" sz="2500" b="1" dirty="0">
                        <a:latin typeface="Consolas" charset="0"/>
                        <a:ea typeface="Consolas" charset="0"/>
                        <a:cs typeface="Consolas" charset="0"/>
                      </a:endParaRPr>
                    </a:p>
                  </a:txBody>
                  <a:tcPr marL="80687" marR="80687" marT="40344" marB="40344">
                    <a:noFill/>
                  </a:tcPr>
                </a:tc>
                <a:tc>
                  <a:txBody>
                    <a:bodyPr/>
                    <a:lstStyle/>
                    <a:p>
                      <a:pPr algn="ctr"/>
                      <a:r>
                        <a:rPr lang="en-US" sz="2500" b="1" dirty="0">
                          <a:latin typeface="Consolas" charset="0"/>
                          <a:ea typeface="Consolas" charset="0"/>
                          <a:cs typeface="Consolas" charset="0"/>
                        </a:rPr>
                        <a:t>1</a:t>
                      </a:r>
                    </a:p>
                  </a:txBody>
                  <a:tcPr marL="80687" marR="80687" marT="40344" marB="40344">
                    <a:solidFill>
                      <a:schemeClr val="accent2">
                        <a:lumMod val="40000"/>
                        <a:lumOff val="60000"/>
                      </a:schemeClr>
                    </a:solidFill>
                  </a:tcPr>
                </a:tc>
                <a:tc>
                  <a:txBody>
                    <a:bodyPr/>
                    <a:lstStyle/>
                    <a:p>
                      <a:pPr algn="ctr"/>
                      <a:r>
                        <a:rPr lang="en-US" sz="2500" b="1" dirty="0">
                          <a:latin typeface="Consolas" charset="0"/>
                          <a:ea typeface="Consolas" charset="0"/>
                          <a:cs typeface="Consolas" charset="0"/>
                        </a:rPr>
                        <a:t>1</a:t>
                      </a:r>
                    </a:p>
                  </a:txBody>
                  <a:tcPr marL="80687" marR="80687" marT="40344" marB="40344">
                    <a:solidFill>
                      <a:schemeClr val="accent2">
                        <a:lumMod val="40000"/>
                        <a:lumOff val="60000"/>
                      </a:schemeClr>
                    </a:solidFill>
                  </a:tcPr>
                </a:tc>
                <a:tc>
                  <a:txBody>
                    <a:bodyPr/>
                    <a:lstStyle/>
                    <a:p>
                      <a:pPr algn="ctr"/>
                      <a:r>
                        <a:rPr lang="en-US" sz="2500" b="1" dirty="0">
                          <a:latin typeface="Consolas" charset="0"/>
                          <a:ea typeface="Consolas" charset="0"/>
                          <a:cs typeface="Consolas" charset="0"/>
                        </a:rPr>
                        <a:t>0</a:t>
                      </a:r>
                    </a:p>
                  </a:txBody>
                  <a:tcPr marL="80687" marR="80687" marT="40344" marB="40344">
                    <a:solidFill>
                      <a:schemeClr val="accent2">
                        <a:lumMod val="40000"/>
                        <a:lumOff val="60000"/>
                      </a:schemeClr>
                    </a:solidFill>
                  </a:tcPr>
                </a:tc>
                <a:tc>
                  <a:txBody>
                    <a:bodyPr/>
                    <a:lstStyle/>
                    <a:p>
                      <a:pPr algn="ctr"/>
                      <a:r>
                        <a:rPr lang="en-US" sz="2500" b="1" dirty="0">
                          <a:latin typeface="Consolas" charset="0"/>
                          <a:ea typeface="Consolas" charset="0"/>
                          <a:cs typeface="Consolas" charset="0"/>
                        </a:rPr>
                        <a:t>0</a:t>
                      </a:r>
                    </a:p>
                  </a:txBody>
                  <a:tcPr marL="80687" marR="80687" marT="40344" marB="40344">
                    <a:solidFill>
                      <a:schemeClr val="accent2">
                        <a:lumMod val="40000"/>
                        <a:lumOff val="60000"/>
                      </a:schemeClr>
                    </a:solidFill>
                  </a:tcPr>
                </a:tc>
                <a:extLst>
                  <a:ext uri="{0D108BD9-81ED-4DB2-BD59-A6C34878D82A}">
                    <a16:rowId xmlns:a16="http://schemas.microsoft.com/office/drawing/2014/main" val="10000"/>
                  </a:ext>
                </a:extLst>
              </a:tr>
            </a:tbl>
          </a:graphicData>
        </a:graphic>
      </p:graphicFrame>
      <p:graphicFrame>
        <p:nvGraphicFramePr>
          <p:cNvPr id="28" name="Table 27">
            <a:extLst>
              <a:ext uri="{FF2B5EF4-FFF2-40B4-BE49-F238E27FC236}">
                <a16:creationId xmlns:a16="http://schemas.microsoft.com/office/drawing/2014/main" id="{51C3BF9E-24EC-FB0B-F825-00D1C64B015B}"/>
              </a:ext>
            </a:extLst>
          </p:cNvPr>
          <p:cNvGraphicFramePr>
            <a:graphicFrameLocks noGrp="1"/>
          </p:cNvGraphicFramePr>
          <p:nvPr>
            <p:extLst>
              <p:ext uri="{D42A27DB-BD31-4B8C-83A1-F6EECF244321}">
                <p14:modId xmlns:p14="http://schemas.microsoft.com/office/powerpoint/2010/main" val="3210088961"/>
              </p:ext>
            </p:extLst>
          </p:nvPr>
        </p:nvGraphicFramePr>
        <p:xfrm>
          <a:off x="6014685" y="3467100"/>
          <a:ext cx="2291115" cy="461688"/>
        </p:xfrm>
        <a:graphic>
          <a:graphicData uri="http://schemas.openxmlformats.org/drawingml/2006/table">
            <a:tbl>
              <a:tblPr bandRow="1">
                <a:tableStyleId>{5C22544A-7EE6-4342-B048-85BDC9FD1C3A}</a:tableStyleId>
              </a:tblPr>
              <a:tblGrid>
                <a:gridCol w="458223">
                  <a:extLst>
                    <a:ext uri="{9D8B030D-6E8A-4147-A177-3AD203B41FA5}">
                      <a16:colId xmlns:a16="http://schemas.microsoft.com/office/drawing/2014/main" val="20000"/>
                    </a:ext>
                  </a:extLst>
                </a:gridCol>
                <a:gridCol w="458223">
                  <a:extLst>
                    <a:ext uri="{9D8B030D-6E8A-4147-A177-3AD203B41FA5}">
                      <a16:colId xmlns:a16="http://schemas.microsoft.com/office/drawing/2014/main" val="20001"/>
                    </a:ext>
                  </a:extLst>
                </a:gridCol>
                <a:gridCol w="458223">
                  <a:extLst>
                    <a:ext uri="{9D8B030D-6E8A-4147-A177-3AD203B41FA5}">
                      <a16:colId xmlns:a16="http://schemas.microsoft.com/office/drawing/2014/main" val="20002"/>
                    </a:ext>
                  </a:extLst>
                </a:gridCol>
                <a:gridCol w="458223">
                  <a:extLst>
                    <a:ext uri="{9D8B030D-6E8A-4147-A177-3AD203B41FA5}">
                      <a16:colId xmlns:a16="http://schemas.microsoft.com/office/drawing/2014/main" val="20003"/>
                    </a:ext>
                  </a:extLst>
                </a:gridCol>
                <a:gridCol w="458223">
                  <a:extLst>
                    <a:ext uri="{9D8B030D-6E8A-4147-A177-3AD203B41FA5}">
                      <a16:colId xmlns:a16="http://schemas.microsoft.com/office/drawing/2014/main" val="20004"/>
                    </a:ext>
                  </a:extLst>
                </a:gridCol>
              </a:tblGrid>
              <a:tr h="457227">
                <a:tc>
                  <a:txBody>
                    <a:bodyPr/>
                    <a:lstStyle/>
                    <a:p>
                      <a:pPr algn="ctr"/>
                      <a:endParaRPr lang="en-US" sz="2500" b="1" dirty="0">
                        <a:latin typeface="Consolas" charset="0"/>
                        <a:ea typeface="Consolas" charset="0"/>
                        <a:cs typeface="Consolas" charset="0"/>
                      </a:endParaRPr>
                    </a:p>
                  </a:txBody>
                  <a:tcPr marL="80687" marR="80687" marT="40344" marB="40344">
                    <a:noFill/>
                  </a:tcPr>
                </a:tc>
                <a:tc>
                  <a:txBody>
                    <a:bodyPr/>
                    <a:lstStyle/>
                    <a:p>
                      <a:pPr algn="ctr"/>
                      <a:r>
                        <a:rPr lang="en-US" sz="2500" b="1" dirty="0">
                          <a:latin typeface="Consolas" charset="0"/>
                          <a:ea typeface="Consolas" charset="0"/>
                          <a:cs typeface="Consolas" charset="0"/>
                        </a:rPr>
                        <a:t>0</a:t>
                      </a:r>
                    </a:p>
                  </a:txBody>
                  <a:tcPr marL="80687" marR="80687" marT="40344" marB="40344">
                    <a:solidFill>
                      <a:schemeClr val="accent3">
                        <a:lumMod val="40000"/>
                        <a:lumOff val="60000"/>
                      </a:schemeClr>
                    </a:solidFill>
                  </a:tcPr>
                </a:tc>
                <a:tc>
                  <a:txBody>
                    <a:bodyPr/>
                    <a:lstStyle/>
                    <a:p>
                      <a:pPr algn="ctr"/>
                      <a:r>
                        <a:rPr lang="en-US" sz="2500" b="1" dirty="0">
                          <a:latin typeface="Consolas" charset="0"/>
                          <a:ea typeface="Consolas" charset="0"/>
                          <a:cs typeface="Consolas" charset="0"/>
                        </a:rPr>
                        <a:t>1</a:t>
                      </a:r>
                    </a:p>
                  </a:txBody>
                  <a:tcPr marL="80687" marR="80687" marT="40344" marB="40344">
                    <a:solidFill>
                      <a:schemeClr val="accent3">
                        <a:lumMod val="40000"/>
                        <a:lumOff val="60000"/>
                      </a:schemeClr>
                    </a:solidFill>
                  </a:tcPr>
                </a:tc>
                <a:tc>
                  <a:txBody>
                    <a:bodyPr/>
                    <a:lstStyle/>
                    <a:p>
                      <a:pPr algn="ctr"/>
                      <a:r>
                        <a:rPr lang="en-US" sz="2500" b="1" dirty="0">
                          <a:latin typeface="Consolas" charset="0"/>
                          <a:ea typeface="Consolas" charset="0"/>
                          <a:cs typeface="Consolas" charset="0"/>
                        </a:rPr>
                        <a:t>1</a:t>
                      </a:r>
                    </a:p>
                  </a:txBody>
                  <a:tcPr marL="80687" marR="80687" marT="40344" marB="40344">
                    <a:solidFill>
                      <a:schemeClr val="accent3">
                        <a:lumMod val="40000"/>
                        <a:lumOff val="60000"/>
                      </a:schemeClr>
                    </a:solidFill>
                  </a:tcPr>
                </a:tc>
                <a:tc>
                  <a:txBody>
                    <a:bodyPr/>
                    <a:lstStyle/>
                    <a:p>
                      <a:pPr algn="ctr"/>
                      <a:r>
                        <a:rPr lang="en-US" sz="2500" b="1" dirty="0">
                          <a:latin typeface="Consolas" charset="0"/>
                          <a:ea typeface="Consolas" charset="0"/>
                          <a:cs typeface="Consolas" charset="0"/>
                        </a:rPr>
                        <a:t>0</a:t>
                      </a:r>
                    </a:p>
                  </a:txBody>
                  <a:tcPr marL="80687" marR="80687" marT="40344" marB="40344">
                    <a:solidFill>
                      <a:schemeClr val="accent3">
                        <a:lumMod val="40000"/>
                        <a:lumOff val="60000"/>
                      </a:schemeClr>
                    </a:solidFill>
                  </a:tcPr>
                </a:tc>
                <a:extLst>
                  <a:ext uri="{0D108BD9-81ED-4DB2-BD59-A6C34878D82A}">
                    <a16:rowId xmlns:a16="http://schemas.microsoft.com/office/drawing/2014/main" val="10000"/>
                  </a:ext>
                </a:extLst>
              </a:tr>
            </a:tbl>
          </a:graphicData>
        </a:graphic>
      </p:graphicFrame>
      <p:sp>
        <p:nvSpPr>
          <p:cNvPr id="29" name="TextBox 28">
            <a:extLst>
              <a:ext uri="{FF2B5EF4-FFF2-40B4-BE49-F238E27FC236}">
                <a16:creationId xmlns:a16="http://schemas.microsoft.com/office/drawing/2014/main" id="{8F435FD7-DB73-5E9D-DD47-04E6671F5553}"/>
              </a:ext>
            </a:extLst>
          </p:cNvPr>
          <p:cNvSpPr txBox="1"/>
          <p:nvPr/>
        </p:nvSpPr>
        <p:spPr>
          <a:xfrm>
            <a:off x="6026951" y="3941910"/>
            <a:ext cx="402674" cy="461665"/>
          </a:xfrm>
          <a:prstGeom prst="rect">
            <a:avLst/>
          </a:prstGeom>
          <a:noFill/>
        </p:spPr>
        <p:txBody>
          <a:bodyPr wrap="none" rtlCol="0">
            <a:spAutoFit/>
          </a:bodyPr>
          <a:lstStyle/>
          <a:p>
            <a:r>
              <a:rPr lang="en-US" sz="2400" b="1" dirty="0"/>
              <a:t>^</a:t>
            </a:r>
          </a:p>
        </p:txBody>
      </p:sp>
      <p:graphicFrame>
        <p:nvGraphicFramePr>
          <p:cNvPr id="30" name="Table 29">
            <a:extLst>
              <a:ext uri="{FF2B5EF4-FFF2-40B4-BE49-F238E27FC236}">
                <a16:creationId xmlns:a16="http://schemas.microsoft.com/office/drawing/2014/main" id="{08C41719-2C42-7BA0-4714-1035E4403E33}"/>
              </a:ext>
            </a:extLst>
          </p:cNvPr>
          <p:cNvGraphicFramePr>
            <a:graphicFrameLocks noGrp="1"/>
          </p:cNvGraphicFramePr>
          <p:nvPr>
            <p:extLst>
              <p:ext uri="{D42A27DB-BD31-4B8C-83A1-F6EECF244321}">
                <p14:modId xmlns:p14="http://schemas.microsoft.com/office/powerpoint/2010/main" val="294531926"/>
              </p:ext>
            </p:extLst>
          </p:nvPr>
        </p:nvGraphicFramePr>
        <p:xfrm>
          <a:off x="6472907" y="3941910"/>
          <a:ext cx="1832892" cy="461688"/>
        </p:xfrm>
        <a:graphic>
          <a:graphicData uri="http://schemas.openxmlformats.org/drawingml/2006/table">
            <a:tbl>
              <a:tblPr bandRow="1">
                <a:tableStyleId>{5C22544A-7EE6-4342-B048-85BDC9FD1C3A}</a:tableStyleId>
              </a:tblPr>
              <a:tblGrid>
                <a:gridCol w="458223">
                  <a:extLst>
                    <a:ext uri="{9D8B030D-6E8A-4147-A177-3AD203B41FA5}">
                      <a16:colId xmlns:a16="http://schemas.microsoft.com/office/drawing/2014/main" val="20001"/>
                    </a:ext>
                  </a:extLst>
                </a:gridCol>
                <a:gridCol w="458223">
                  <a:extLst>
                    <a:ext uri="{9D8B030D-6E8A-4147-A177-3AD203B41FA5}">
                      <a16:colId xmlns:a16="http://schemas.microsoft.com/office/drawing/2014/main" val="20002"/>
                    </a:ext>
                  </a:extLst>
                </a:gridCol>
                <a:gridCol w="458223">
                  <a:extLst>
                    <a:ext uri="{9D8B030D-6E8A-4147-A177-3AD203B41FA5}">
                      <a16:colId xmlns:a16="http://schemas.microsoft.com/office/drawing/2014/main" val="20003"/>
                    </a:ext>
                  </a:extLst>
                </a:gridCol>
                <a:gridCol w="458223">
                  <a:extLst>
                    <a:ext uri="{9D8B030D-6E8A-4147-A177-3AD203B41FA5}">
                      <a16:colId xmlns:a16="http://schemas.microsoft.com/office/drawing/2014/main" val="20004"/>
                    </a:ext>
                  </a:extLst>
                </a:gridCol>
              </a:tblGrid>
              <a:tr h="457227">
                <a:tc>
                  <a:txBody>
                    <a:bodyPr/>
                    <a:lstStyle/>
                    <a:p>
                      <a:pPr algn="ctr"/>
                      <a:r>
                        <a:rPr lang="en-US" sz="2500" b="1" dirty="0">
                          <a:latin typeface="Consolas" charset="0"/>
                          <a:ea typeface="Consolas" charset="0"/>
                          <a:cs typeface="Consolas" charset="0"/>
                        </a:rPr>
                        <a:t>1</a:t>
                      </a:r>
                    </a:p>
                  </a:txBody>
                  <a:tcPr marL="80687" marR="80687" marT="40344" marB="40344"/>
                </a:tc>
                <a:tc>
                  <a:txBody>
                    <a:bodyPr/>
                    <a:lstStyle/>
                    <a:p>
                      <a:pPr algn="ctr"/>
                      <a:r>
                        <a:rPr lang="en-US" sz="2500" b="1" dirty="0">
                          <a:latin typeface="Consolas" charset="0"/>
                          <a:ea typeface="Consolas" charset="0"/>
                          <a:cs typeface="Consolas" charset="0"/>
                        </a:rPr>
                        <a:t>0</a:t>
                      </a:r>
                    </a:p>
                  </a:txBody>
                  <a:tcPr marL="80687" marR="80687" marT="40344" marB="40344"/>
                </a:tc>
                <a:tc>
                  <a:txBody>
                    <a:bodyPr/>
                    <a:lstStyle/>
                    <a:p>
                      <a:pPr algn="ctr"/>
                      <a:r>
                        <a:rPr lang="en-US" sz="2500" b="1" dirty="0">
                          <a:latin typeface="Consolas" charset="0"/>
                          <a:ea typeface="Consolas" charset="0"/>
                          <a:cs typeface="Consolas" charset="0"/>
                        </a:rPr>
                        <a:t>1</a:t>
                      </a:r>
                    </a:p>
                  </a:txBody>
                  <a:tcPr marL="80687" marR="80687" marT="40344" marB="40344"/>
                </a:tc>
                <a:tc>
                  <a:txBody>
                    <a:bodyPr/>
                    <a:lstStyle/>
                    <a:p>
                      <a:pPr algn="ctr"/>
                      <a:r>
                        <a:rPr lang="en-US" sz="2500" b="1" dirty="0">
                          <a:latin typeface="Consolas" charset="0"/>
                          <a:ea typeface="Consolas" charset="0"/>
                          <a:cs typeface="Consolas" charset="0"/>
                        </a:rPr>
                        <a:t>0</a:t>
                      </a:r>
                    </a:p>
                  </a:txBody>
                  <a:tcPr marL="80687" marR="80687" marT="40344" marB="40344"/>
                </a:tc>
                <a:extLst>
                  <a:ext uri="{0D108BD9-81ED-4DB2-BD59-A6C34878D82A}">
                    <a16:rowId xmlns:a16="http://schemas.microsoft.com/office/drawing/2014/main" val="10000"/>
                  </a:ext>
                </a:extLst>
              </a:tr>
            </a:tbl>
          </a:graphicData>
        </a:graphic>
      </p:graphicFrame>
      <p:cxnSp>
        <p:nvCxnSpPr>
          <p:cNvPr id="31" name="Straight Connector 30">
            <a:extLst>
              <a:ext uri="{FF2B5EF4-FFF2-40B4-BE49-F238E27FC236}">
                <a16:creationId xmlns:a16="http://schemas.microsoft.com/office/drawing/2014/main" id="{1585E5B0-1664-7554-125A-1876C04B316A}"/>
              </a:ext>
            </a:extLst>
          </p:cNvPr>
          <p:cNvCxnSpPr>
            <a:cxnSpLocks/>
          </p:cNvCxnSpPr>
          <p:nvPr/>
        </p:nvCxnSpPr>
        <p:spPr>
          <a:xfrm>
            <a:off x="6090885" y="4429843"/>
            <a:ext cx="221491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AB86E961-41D7-7C56-5FD7-92565350F9D2}"/>
              </a:ext>
            </a:extLst>
          </p:cNvPr>
          <p:cNvSpPr txBox="1"/>
          <p:nvPr/>
        </p:nvSpPr>
        <p:spPr>
          <a:xfrm>
            <a:off x="5370980" y="4622234"/>
            <a:ext cx="995898" cy="430887"/>
          </a:xfrm>
          <a:prstGeom prst="rect">
            <a:avLst/>
          </a:prstGeom>
          <a:noFill/>
        </p:spPr>
        <p:txBody>
          <a:bodyPr wrap="square" rtlCol="0">
            <a:spAutoFit/>
          </a:bodyPr>
          <a:lstStyle/>
          <a:p>
            <a:pPr algn="ctr"/>
            <a:r>
              <a:rPr lang="en-US" sz="2200" b="1" i="1" dirty="0"/>
              <a:t>XOR!</a:t>
            </a:r>
            <a:endParaRPr lang="en-US" sz="2400" b="1" i="1"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4210928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5" grpId="0"/>
      <p:bldP spid="18" grpId="0"/>
      <p:bldP spid="26" grpId="0"/>
      <p:bldP spid="29" grpId="0"/>
      <p:bldP spid="3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62CAB-1628-884A-99CD-8AF45BC08399}"/>
              </a:ext>
            </a:extLst>
          </p:cNvPr>
          <p:cNvSpPr>
            <a:spLocks noGrp="1"/>
          </p:cNvSpPr>
          <p:nvPr>
            <p:ph type="ctrTitle"/>
          </p:nvPr>
        </p:nvSpPr>
        <p:spPr/>
        <p:txBody>
          <a:bodyPr/>
          <a:lstStyle/>
          <a:p>
            <a:r>
              <a:rPr lang="en-US" dirty="0"/>
              <a:t>Masking</a:t>
            </a:r>
          </a:p>
        </p:txBody>
      </p:sp>
      <p:sp>
        <p:nvSpPr>
          <p:cNvPr id="3" name="Footer Placeholder 2">
            <a:extLst>
              <a:ext uri="{FF2B5EF4-FFF2-40B4-BE49-F238E27FC236}">
                <a16:creationId xmlns:a16="http://schemas.microsoft.com/office/drawing/2014/main" id="{C7937B98-C195-CA40-BE36-6E2F644EDFC7}"/>
              </a:ext>
            </a:extLst>
          </p:cNvPr>
          <p:cNvSpPr>
            <a:spLocks noGrp="1"/>
          </p:cNvSpPr>
          <p:nvPr>
            <p:ph type="ftr" sz="quarter" idx="11"/>
          </p:nvPr>
        </p:nvSpPr>
        <p:spPr/>
        <p:txBody>
          <a:bodyPr/>
          <a:lstStyle/>
          <a:p>
            <a:r>
              <a:rPr lang="is-IS"/>
              <a:t>CS447</a:t>
            </a:r>
            <a:endParaRPr lang="en-US" dirty="0"/>
          </a:p>
        </p:txBody>
      </p:sp>
      <p:sp>
        <p:nvSpPr>
          <p:cNvPr id="4" name="Slide Number Placeholder 3">
            <a:extLst>
              <a:ext uri="{FF2B5EF4-FFF2-40B4-BE49-F238E27FC236}">
                <a16:creationId xmlns:a16="http://schemas.microsoft.com/office/drawing/2014/main" id="{4244A052-5F9E-F74E-9D6D-5D9CF25039D4}"/>
              </a:ext>
            </a:extLst>
          </p:cNvPr>
          <p:cNvSpPr>
            <a:spLocks noGrp="1"/>
          </p:cNvSpPr>
          <p:nvPr>
            <p:ph type="sldNum" sz="quarter" idx="12"/>
          </p:nvPr>
        </p:nvSpPr>
        <p:spPr/>
        <p:txBody>
          <a:bodyPr/>
          <a:lstStyle/>
          <a:p>
            <a:fld id="{3552B95B-556F-44BD-91A5-D80C1B9E2BB3}" type="slidenum">
              <a:rPr lang="en-US" smtClean="0"/>
              <a:pPr/>
              <a:t>19</a:t>
            </a:fld>
            <a:endParaRPr lang="en-US"/>
          </a:p>
        </p:txBody>
      </p:sp>
    </p:spTree>
    <p:extLst>
      <p:ext uri="{BB962C8B-B14F-4D97-AF65-F5344CB8AC3E}">
        <p14:creationId xmlns:p14="http://schemas.microsoft.com/office/powerpoint/2010/main" val="101190057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 announcements</a:t>
            </a:r>
          </a:p>
        </p:txBody>
      </p:sp>
      <p:sp>
        <p:nvSpPr>
          <p:cNvPr id="3" name="Content Placeholder 2"/>
          <p:cNvSpPr>
            <a:spLocks noGrp="1"/>
          </p:cNvSpPr>
          <p:nvPr>
            <p:ph idx="1"/>
          </p:nvPr>
        </p:nvSpPr>
        <p:spPr/>
        <p:txBody>
          <a:bodyPr/>
          <a:lstStyle/>
          <a:p>
            <a:r>
              <a:rPr lang="en-US" dirty="0">
                <a:sym typeface="Wingdings" pitchFamily="2" charset="2"/>
              </a:rPr>
              <a:t>there are a couple Java examples on the materials page!</a:t>
            </a:r>
          </a:p>
          <a:p>
            <a:r>
              <a:rPr lang="en-US" dirty="0">
                <a:sym typeface="Wingdings" pitchFamily="2" charset="2"/>
              </a:rPr>
              <a:t>today we’ll see more practical applications of the bitwise operations that we learned about last time</a:t>
            </a:r>
          </a:p>
          <a:p>
            <a:pPr lvl="1"/>
            <a:r>
              <a:rPr lang="en-US" dirty="0">
                <a:sym typeface="Wingdings" pitchFamily="2" charset="2"/>
              </a:rPr>
              <a:t>BUT FIRST... a few more operations</a:t>
            </a:r>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2</a:t>
            </a:fld>
            <a:endParaRPr lang="en-US"/>
          </a:p>
        </p:txBody>
      </p:sp>
    </p:spTree>
    <p:extLst>
      <p:ext uri="{BB962C8B-B14F-4D97-AF65-F5344CB8AC3E}">
        <p14:creationId xmlns:p14="http://schemas.microsoft.com/office/powerpoint/2010/main" val="2325702085"/>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Masquerade</a:t>
            </a:r>
          </a:p>
        </p:txBody>
      </p:sp>
      <p:sp>
        <p:nvSpPr>
          <p:cNvPr id="3" name="Content Placeholder 2"/>
          <p:cNvSpPr>
            <a:spLocks noGrp="1"/>
          </p:cNvSpPr>
          <p:nvPr>
            <p:ph idx="1"/>
          </p:nvPr>
        </p:nvSpPr>
        <p:spPr>
          <a:xfrm>
            <a:off x="152400" y="495301"/>
            <a:ext cx="8763000" cy="2236721"/>
          </a:xfrm>
        </p:spPr>
        <p:txBody>
          <a:bodyPr>
            <a:normAutofit/>
          </a:bodyPr>
          <a:lstStyle/>
          <a:p>
            <a:r>
              <a:rPr lang="en-US" dirty="0"/>
              <a:t>we just saw that </a:t>
            </a:r>
            <a:r>
              <a:rPr lang="en-US" b="1" dirty="0"/>
              <a:t>bitwise AND </a:t>
            </a:r>
            <a:r>
              <a:rPr lang="en-US" dirty="0"/>
              <a:t>can “turn off” bits while leaving others untouched, which let us “filter out” unwanted bits.</a:t>
            </a:r>
          </a:p>
          <a:p>
            <a:r>
              <a:rPr lang="en-US" dirty="0"/>
              <a:t>a </a:t>
            </a:r>
            <a:r>
              <a:rPr lang="en-US" b="1" dirty="0"/>
              <a:t>mask </a:t>
            </a:r>
            <a:r>
              <a:rPr lang="en-US" dirty="0"/>
              <a:t>is a </a:t>
            </a:r>
            <a:r>
              <a:rPr lang="en-US" b="1" dirty="0"/>
              <a:t>specially-constructed value </a:t>
            </a:r>
            <a:r>
              <a:rPr lang="en-US" dirty="0"/>
              <a:t>that has:</a:t>
            </a:r>
          </a:p>
          <a:p>
            <a:pPr lvl="1"/>
            <a:r>
              <a:rPr lang="en-US" dirty="0"/>
              <a:t>1s in the bits that we want to keep</a:t>
            </a:r>
          </a:p>
          <a:p>
            <a:pPr lvl="1"/>
            <a:r>
              <a:rPr lang="en-US" dirty="0"/>
              <a:t>0s in the bits that we want to discard</a:t>
            </a:r>
          </a:p>
          <a:p>
            <a:r>
              <a:rPr lang="en-US" dirty="0"/>
              <a:t>what if I want to isolate the lowest 5 bits of a number?</a:t>
            </a:r>
            <a:endParaRPr lang="en-US" b="1" dirty="0">
              <a:latin typeface="Consolas" panose="020B0609020204030204" pitchFamily="49" charset="0"/>
              <a:cs typeface="Consolas" panose="020B0609020204030204" pitchFamily="49" charset="0"/>
            </a:endParaRPr>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20</a:t>
            </a:fld>
            <a:endParaRPr lang="en-US"/>
          </a:p>
        </p:txBody>
      </p:sp>
      <p:sp>
        <p:nvSpPr>
          <p:cNvPr id="15" name="TextBox 14">
            <a:extLst>
              <a:ext uri="{FF2B5EF4-FFF2-40B4-BE49-F238E27FC236}">
                <a16:creationId xmlns:a16="http://schemas.microsoft.com/office/drawing/2014/main" id="{FD656633-4178-854B-93BB-8C816A809EC3}"/>
              </a:ext>
            </a:extLst>
          </p:cNvPr>
          <p:cNvSpPr txBox="1"/>
          <p:nvPr/>
        </p:nvSpPr>
        <p:spPr>
          <a:xfrm>
            <a:off x="228600" y="2590451"/>
            <a:ext cx="8229600" cy="584775"/>
          </a:xfrm>
          <a:prstGeom prst="rect">
            <a:avLst/>
          </a:prstGeom>
          <a:noFill/>
        </p:spPr>
        <p:txBody>
          <a:bodyPr wrap="square" rtlCol="0">
            <a:spAutoFit/>
          </a:bodyPr>
          <a:lstStyle/>
          <a:p>
            <a:pPr algn="r"/>
            <a:r>
              <a:rPr lang="en-US" sz="3200" b="1" dirty="0">
                <a:latin typeface="Consolas" charset="0"/>
                <a:ea typeface="Consolas" charset="0"/>
                <a:cs typeface="Consolas" charset="0"/>
              </a:rPr>
              <a:t>000000000000111111001000010</a:t>
            </a:r>
            <a:r>
              <a:rPr lang="en-US" sz="3200" b="1" dirty="0">
                <a:solidFill>
                  <a:srgbClr val="0070C0"/>
                </a:solidFill>
                <a:latin typeface="Consolas" charset="0"/>
                <a:ea typeface="Consolas" charset="0"/>
                <a:cs typeface="Consolas" charset="0"/>
              </a:rPr>
              <a:t>01011</a:t>
            </a:r>
          </a:p>
        </p:txBody>
      </p:sp>
      <p:sp>
        <p:nvSpPr>
          <p:cNvPr id="16" name="TextBox 15">
            <a:extLst>
              <a:ext uri="{FF2B5EF4-FFF2-40B4-BE49-F238E27FC236}">
                <a16:creationId xmlns:a16="http://schemas.microsoft.com/office/drawing/2014/main" id="{CAB66952-4E55-F846-B110-D20D3DDE3447}"/>
              </a:ext>
            </a:extLst>
          </p:cNvPr>
          <p:cNvSpPr txBox="1"/>
          <p:nvPr/>
        </p:nvSpPr>
        <p:spPr>
          <a:xfrm>
            <a:off x="228600" y="2958525"/>
            <a:ext cx="8229600" cy="584775"/>
          </a:xfrm>
          <a:prstGeom prst="rect">
            <a:avLst/>
          </a:prstGeom>
          <a:noFill/>
        </p:spPr>
        <p:txBody>
          <a:bodyPr wrap="square" rtlCol="0">
            <a:spAutoFit/>
          </a:bodyPr>
          <a:lstStyle/>
          <a:p>
            <a:pPr algn="r"/>
            <a:r>
              <a:rPr lang="en-US" sz="3200" b="1" dirty="0">
                <a:latin typeface="Consolas" charset="0"/>
                <a:ea typeface="Consolas" charset="0"/>
                <a:cs typeface="Consolas" charset="0"/>
              </a:rPr>
              <a:t>000000000000000000000000000</a:t>
            </a:r>
            <a:r>
              <a:rPr lang="en-US" sz="3200" b="1" dirty="0">
                <a:solidFill>
                  <a:srgbClr val="FF0000"/>
                </a:solidFill>
                <a:latin typeface="Consolas" charset="0"/>
                <a:ea typeface="Consolas" charset="0"/>
                <a:cs typeface="Consolas" charset="0"/>
              </a:rPr>
              <a:t>11111</a:t>
            </a:r>
          </a:p>
        </p:txBody>
      </p:sp>
      <p:sp>
        <p:nvSpPr>
          <p:cNvPr id="17" name="TextBox 16">
            <a:extLst>
              <a:ext uri="{FF2B5EF4-FFF2-40B4-BE49-F238E27FC236}">
                <a16:creationId xmlns:a16="http://schemas.microsoft.com/office/drawing/2014/main" id="{436D3F89-83E6-6D48-9894-92FAEC32A641}"/>
              </a:ext>
            </a:extLst>
          </p:cNvPr>
          <p:cNvSpPr txBox="1"/>
          <p:nvPr/>
        </p:nvSpPr>
        <p:spPr>
          <a:xfrm>
            <a:off x="-304800" y="2958525"/>
            <a:ext cx="8763000" cy="584775"/>
          </a:xfrm>
          <a:prstGeom prst="rect">
            <a:avLst/>
          </a:prstGeom>
          <a:noFill/>
        </p:spPr>
        <p:txBody>
          <a:bodyPr wrap="square" rtlCol="0">
            <a:spAutoFit/>
          </a:bodyPr>
          <a:lstStyle/>
          <a:p>
            <a:pPr algn="r"/>
            <a:r>
              <a:rPr lang="en-US" sz="3200" b="1" u="sng" dirty="0">
                <a:latin typeface="Consolas" charset="0"/>
                <a:ea typeface="Consolas" charset="0"/>
                <a:cs typeface="Consolas" charset="0"/>
              </a:rPr>
              <a:t>&amp;                                 </a:t>
            </a:r>
            <a:endParaRPr lang="en-US" sz="3200" b="1" u="sng" dirty="0">
              <a:solidFill>
                <a:srgbClr val="FF0000"/>
              </a:solidFill>
              <a:latin typeface="Consolas" charset="0"/>
              <a:ea typeface="Consolas" charset="0"/>
              <a:cs typeface="Consolas" charset="0"/>
            </a:endParaRPr>
          </a:p>
        </p:txBody>
      </p:sp>
      <p:sp>
        <p:nvSpPr>
          <p:cNvPr id="18" name="TextBox 17">
            <a:extLst>
              <a:ext uri="{FF2B5EF4-FFF2-40B4-BE49-F238E27FC236}">
                <a16:creationId xmlns:a16="http://schemas.microsoft.com/office/drawing/2014/main" id="{4C41DAA7-BEC7-584E-AD3B-94ED0EE004C4}"/>
              </a:ext>
            </a:extLst>
          </p:cNvPr>
          <p:cNvSpPr txBox="1"/>
          <p:nvPr/>
        </p:nvSpPr>
        <p:spPr>
          <a:xfrm>
            <a:off x="165652" y="3404586"/>
            <a:ext cx="8292548" cy="584775"/>
          </a:xfrm>
          <a:prstGeom prst="rect">
            <a:avLst/>
          </a:prstGeom>
          <a:noFill/>
        </p:spPr>
        <p:txBody>
          <a:bodyPr wrap="square" rtlCol="0">
            <a:spAutoFit/>
          </a:bodyPr>
          <a:lstStyle/>
          <a:p>
            <a:pPr algn="r"/>
            <a:r>
              <a:rPr lang="en-US" sz="3200" b="1" dirty="0">
                <a:latin typeface="Consolas" charset="0"/>
                <a:ea typeface="Consolas" charset="0"/>
                <a:cs typeface="Consolas" charset="0"/>
              </a:rPr>
              <a:t>000000000000000000000000000</a:t>
            </a:r>
            <a:r>
              <a:rPr lang="en-US" sz="3200" b="1" dirty="0">
                <a:solidFill>
                  <a:srgbClr val="0070C0"/>
                </a:solidFill>
                <a:latin typeface="Consolas" charset="0"/>
                <a:ea typeface="Consolas" charset="0"/>
                <a:cs typeface="Consolas" charset="0"/>
              </a:rPr>
              <a:t>01011</a:t>
            </a:r>
          </a:p>
        </p:txBody>
      </p:sp>
      <p:sp>
        <p:nvSpPr>
          <p:cNvPr id="19" name="TextBox 18">
            <a:extLst>
              <a:ext uri="{FF2B5EF4-FFF2-40B4-BE49-F238E27FC236}">
                <a16:creationId xmlns:a16="http://schemas.microsoft.com/office/drawing/2014/main" id="{9C987512-F67D-3847-91DC-2422B219072F}"/>
              </a:ext>
            </a:extLst>
          </p:cNvPr>
          <p:cNvSpPr txBox="1"/>
          <p:nvPr/>
        </p:nvSpPr>
        <p:spPr>
          <a:xfrm>
            <a:off x="1532603" y="3957328"/>
            <a:ext cx="6231194" cy="769441"/>
          </a:xfrm>
          <a:prstGeom prst="rect">
            <a:avLst/>
          </a:prstGeom>
          <a:noFill/>
        </p:spPr>
        <p:txBody>
          <a:bodyPr wrap="square" rtlCol="0">
            <a:spAutoFit/>
          </a:bodyPr>
          <a:lstStyle/>
          <a:p>
            <a:pPr algn="ctr"/>
            <a:r>
              <a:rPr lang="en-US" sz="2200" dirty="0"/>
              <a:t>this is </a:t>
            </a:r>
            <a:r>
              <a:rPr lang="en-US" sz="2200" b="1" dirty="0"/>
              <a:t>masking: </a:t>
            </a:r>
            <a:r>
              <a:rPr lang="en-US" sz="2200" dirty="0"/>
              <a:t>ANDing a value with a </a:t>
            </a:r>
            <a:r>
              <a:rPr lang="en-US" sz="2200" b="1" dirty="0"/>
              <a:t>mask</a:t>
            </a:r>
            <a:r>
              <a:rPr lang="en-US" sz="2200" dirty="0"/>
              <a:t> to isolate some bits by </a:t>
            </a:r>
            <a:r>
              <a:rPr lang="en-US" sz="2200" b="1" dirty="0"/>
              <a:t>turning off the others.</a:t>
            </a:r>
          </a:p>
        </p:txBody>
      </p:sp>
      <p:sp>
        <p:nvSpPr>
          <p:cNvPr id="20" name="TextBox 19">
            <a:extLst>
              <a:ext uri="{FF2B5EF4-FFF2-40B4-BE49-F238E27FC236}">
                <a16:creationId xmlns:a16="http://schemas.microsoft.com/office/drawing/2014/main" id="{B369BB2A-D0C5-6E44-BC44-0E41CA10B3A1}"/>
              </a:ext>
            </a:extLst>
          </p:cNvPr>
          <p:cNvSpPr txBox="1"/>
          <p:nvPr/>
        </p:nvSpPr>
        <p:spPr>
          <a:xfrm>
            <a:off x="1456403" y="4756076"/>
            <a:ext cx="6231194" cy="769441"/>
          </a:xfrm>
          <a:prstGeom prst="rect">
            <a:avLst/>
          </a:prstGeom>
          <a:noFill/>
        </p:spPr>
        <p:txBody>
          <a:bodyPr wrap="square" rtlCol="0">
            <a:spAutoFit/>
          </a:bodyPr>
          <a:lstStyle/>
          <a:p>
            <a:pPr algn="ctr"/>
            <a:r>
              <a:rPr lang="en-US" sz="2200" b="1" dirty="0">
                <a:solidFill>
                  <a:srgbClr val="FF0000"/>
                </a:solidFill>
              </a:rPr>
              <a:t>to isolate the lowest </a:t>
            </a:r>
            <a:r>
              <a:rPr lang="en-US" sz="2200" b="1" i="1" dirty="0">
                <a:solidFill>
                  <a:srgbClr val="FF0000"/>
                </a:solidFill>
              </a:rPr>
              <a:t>n</a:t>
            </a:r>
            <a:r>
              <a:rPr lang="en-US" sz="2200" b="1" dirty="0">
                <a:solidFill>
                  <a:srgbClr val="FF0000"/>
                </a:solidFill>
              </a:rPr>
              <a:t> bits, AND with 2</a:t>
            </a:r>
            <a:r>
              <a:rPr lang="en-US" sz="2200" b="1" i="1" baseline="30000" dirty="0">
                <a:solidFill>
                  <a:srgbClr val="FF0000"/>
                </a:solidFill>
              </a:rPr>
              <a:t>n</a:t>
            </a:r>
            <a:r>
              <a:rPr lang="en-US" sz="2200" b="1" dirty="0">
                <a:solidFill>
                  <a:srgbClr val="FF0000"/>
                </a:solidFill>
              </a:rPr>
              <a:t>-1. or,</a:t>
            </a:r>
          </a:p>
          <a:p>
            <a:pPr algn="ctr"/>
            <a:r>
              <a:rPr lang="en-US" sz="2200" b="1" dirty="0">
                <a:solidFill>
                  <a:srgbClr val="FF0000"/>
                </a:solidFill>
                <a:latin typeface="Consolas" panose="020B0609020204030204" pitchFamily="49" charset="0"/>
                <a:cs typeface="Consolas" panose="020B0609020204030204" pitchFamily="49" charset="0"/>
              </a:rPr>
              <a:t>bits &amp; ((1 &lt;&lt; n) – 1)</a:t>
            </a:r>
          </a:p>
        </p:txBody>
      </p:sp>
    </p:spTree>
    <p:extLst>
      <p:ext uri="{BB962C8B-B14F-4D97-AF65-F5344CB8AC3E}">
        <p14:creationId xmlns:p14="http://schemas.microsoft.com/office/powerpoint/2010/main" val="3269548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8" grpId="0"/>
      <p:bldP spid="19" grpId="0"/>
      <p:bldP spid="2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11ECB-A935-8D42-A50A-C485475FB854}"/>
              </a:ext>
            </a:extLst>
          </p:cNvPr>
          <p:cNvSpPr>
            <a:spLocks noGrp="1"/>
          </p:cNvSpPr>
          <p:nvPr>
            <p:ph type="title"/>
          </p:nvPr>
        </p:nvSpPr>
        <p:spPr/>
        <p:txBody>
          <a:bodyPr/>
          <a:lstStyle/>
          <a:p>
            <a:r>
              <a:rPr lang="en-US" dirty="0"/>
              <a:t>Another way to make masks</a:t>
            </a:r>
          </a:p>
        </p:txBody>
      </p:sp>
      <p:sp>
        <p:nvSpPr>
          <p:cNvPr id="3" name="Content Placeholder 2">
            <a:extLst>
              <a:ext uri="{FF2B5EF4-FFF2-40B4-BE49-F238E27FC236}">
                <a16:creationId xmlns:a16="http://schemas.microsoft.com/office/drawing/2014/main" id="{6531FA50-58C6-9646-BA8E-78535CAA4C09}"/>
              </a:ext>
            </a:extLst>
          </p:cNvPr>
          <p:cNvSpPr>
            <a:spLocks noGrp="1"/>
          </p:cNvSpPr>
          <p:nvPr>
            <p:ph idx="1"/>
          </p:nvPr>
        </p:nvSpPr>
        <p:spPr>
          <a:xfrm>
            <a:off x="152400" y="495301"/>
            <a:ext cx="8991600" cy="1219199"/>
          </a:xfrm>
        </p:spPr>
        <p:txBody>
          <a:bodyPr/>
          <a:lstStyle/>
          <a:p>
            <a:r>
              <a:rPr lang="en-US" dirty="0"/>
              <a:t>what if you don't </a:t>
            </a:r>
            <a:r>
              <a:rPr lang="en-US" i="1" dirty="0" err="1"/>
              <a:t>waaaaaanna</a:t>
            </a:r>
            <a:r>
              <a:rPr lang="en-US" i="1" dirty="0"/>
              <a:t> </a:t>
            </a:r>
            <a:r>
              <a:rPr lang="en-US" dirty="0"/>
              <a:t>calculate </a:t>
            </a:r>
            <a:r>
              <a:rPr lang="en-US" b="1" dirty="0">
                <a:latin typeface="Consolas" panose="020B0609020204030204" pitchFamily="49" charset="0"/>
                <a:cs typeface="Consolas" panose="020B0609020204030204" pitchFamily="49" charset="0"/>
              </a:rPr>
              <a:t>2</a:t>
            </a:r>
            <a:r>
              <a:rPr lang="en-US" b="1" i="1" baseline="30000" dirty="0">
                <a:latin typeface="Consolas" panose="020B0609020204030204" pitchFamily="49" charset="0"/>
                <a:cs typeface="Consolas" panose="020B0609020204030204" pitchFamily="49" charset="0"/>
              </a:rPr>
              <a:t>n</a:t>
            </a:r>
            <a:r>
              <a:rPr lang="en-US" b="1" dirty="0">
                <a:latin typeface="Consolas" panose="020B0609020204030204" pitchFamily="49" charset="0"/>
                <a:cs typeface="Consolas" panose="020B0609020204030204" pitchFamily="49" charset="0"/>
              </a:rPr>
              <a:t>-1</a:t>
            </a:r>
            <a:r>
              <a:rPr lang="en-US" dirty="0"/>
              <a:t>?</a:t>
            </a:r>
          </a:p>
          <a:p>
            <a:r>
              <a:rPr lang="en-US" dirty="0"/>
              <a:t>think of it this way: to extract </a:t>
            </a:r>
            <a:r>
              <a:rPr lang="en-US" i="1" dirty="0"/>
              <a:t>n</a:t>
            </a:r>
            <a:r>
              <a:rPr lang="en-US" dirty="0"/>
              <a:t> bits, you need </a:t>
            </a:r>
            <a:r>
              <a:rPr lang="en-US" i="1" dirty="0"/>
              <a:t>n</a:t>
            </a:r>
            <a:r>
              <a:rPr lang="en-US" dirty="0"/>
              <a:t> 1s (in binary).</a:t>
            </a:r>
          </a:p>
          <a:p>
            <a:pPr lvl="1"/>
            <a:r>
              <a:rPr lang="en-US" dirty="0"/>
              <a:t>so </a:t>
            </a:r>
            <a:r>
              <a:rPr lang="en-US" b="1" dirty="0"/>
              <a:t>write that many 1s,</a:t>
            </a:r>
            <a:r>
              <a:rPr lang="en-US" dirty="0"/>
              <a:t> then </a:t>
            </a:r>
            <a:r>
              <a:rPr lang="en-US" b="1" dirty="0"/>
              <a:t>convert to hex,</a:t>
            </a:r>
            <a:r>
              <a:rPr lang="en-US" dirty="0"/>
              <a:t> which is easy.</a:t>
            </a:r>
          </a:p>
        </p:txBody>
      </p:sp>
      <p:sp>
        <p:nvSpPr>
          <p:cNvPr id="4" name="Footer Placeholder 3">
            <a:extLst>
              <a:ext uri="{FF2B5EF4-FFF2-40B4-BE49-F238E27FC236}">
                <a16:creationId xmlns:a16="http://schemas.microsoft.com/office/drawing/2014/main" id="{C0EFC251-DB7B-2C43-843F-F4C5FB047F0A}"/>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68DC9FC0-E803-B04F-BDD3-5EA86B8B9618}"/>
              </a:ext>
            </a:extLst>
          </p:cNvPr>
          <p:cNvSpPr>
            <a:spLocks noGrp="1"/>
          </p:cNvSpPr>
          <p:nvPr>
            <p:ph type="sldNum" sz="quarter" idx="12"/>
          </p:nvPr>
        </p:nvSpPr>
        <p:spPr/>
        <p:txBody>
          <a:bodyPr/>
          <a:lstStyle/>
          <a:p>
            <a:fld id="{3552B95B-556F-44BD-91A5-D80C1B9E2BB3}" type="slidenum">
              <a:rPr lang="en-US" smtClean="0"/>
              <a:pPr/>
              <a:t>21</a:t>
            </a:fld>
            <a:endParaRPr lang="en-US"/>
          </a:p>
        </p:txBody>
      </p:sp>
      <p:graphicFrame>
        <p:nvGraphicFramePr>
          <p:cNvPr id="6" name="Table 5">
            <a:extLst>
              <a:ext uri="{FF2B5EF4-FFF2-40B4-BE49-F238E27FC236}">
                <a16:creationId xmlns:a16="http://schemas.microsoft.com/office/drawing/2014/main" id="{21233D8D-F32B-114C-A48B-E6FBF3343032}"/>
              </a:ext>
            </a:extLst>
          </p:cNvPr>
          <p:cNvGraphicFramePr>
            <a:graphicFrameLocks noGrp="1"/>
          </p:cNvGraphicFramePr>
          <p:nvPr/>
        </p:nvGraphicFramePr>
        <p:xfrm>
          <a:off x="599768" y="1714500"/>
          <a:ext cx="4515168" cy="914400"/>
        </p:xfrm>
        <a:graphic>
          <a:graphicData uri="http://schemas.openxmlformats.org/drawingml/2006/table">
            <a:tbl>
              <a:tblPr firstRow="1" bandRow="1">
                <a:tableStyleId>{21E4AEA4-8DFA-4A89-87EB-49C32662AFE0}</a:tableStyleId>
              </a:tblPr>
              <a:tblGrid>
                <a:gridCol w="451168">
                  <a:extLst>
                    <a:ext uri="{9D8B030D-6E8A-4147-A177-3AD203B41FA5}">
                      <a16:colId xmlns:a16="http://schemas.microsoft.com/office/drawing/2014/main" val="2091369031"/>
                    </a:ext>
                  </a:extLst>
                </a:gridCol>
                <a:gridCol w="2032000">
                  <a:extLst>
                    <a:ext uri="{9D8B030D-6E8A-4147-A177-3AD203B41FA5}">
                      <a16:colId xmlns:a16="http://schemas.microsoft.com/office/drawing/2014/main" val="4108261252"/>
                    </a:ext>
                  </a:extLst>
                </a:gridCol>
                <a:gridCol w="2032000">
                  <a:extLst>
                    <a:ext uri="{9D8B030D-6E8A-4147-A177-3AD203B41FA5}">
                      <a16:colId xmlns:a16="http://schemas.microsoft.com/office/drawing/2014/main" val="1099260569"/>
                    </a:ext>
                  </a:extLst>
                </a:gridCol>
              </a:tblGrid>
              <a:tr h="370840">
                <a:tc>
                  <a:txBody>
                    <a:bodyPr/>
                    <a:lstStyle/>
                    <a:p>
                      <a:pPr algn="ctr"/>
                      <a:r>
                        <a:rPr lang="en-US" sz="2400" i="1" dirty="0"/>
                        <a:t>n</a:t>
                      </a:r>
                    </a:p>
                  </a:txBody>
                  <a:tcPr/>
                </a:tc>
                <a:tc>
                  <a:txBody>
                    <a:bodyPr/>
                    <a:lstStyle/>
                    <a:p>
                      <a:pPr algn="ctr"/>
                      <a:r>
                        <a:rPr lang="en-US" sz="2400" i="0" dirty="0"/>
                        <a:t>Binary Mask</a:t>
                      </a:r>
                    </a:p>
                  </a:txBody>
                  <a:tcPr/>
                </a:tc>
                <a:tc>
                  <a:txBody>
                    <a:bodyPr/>
                    <a:lstStyle/>
                    <a:p>
                      <a:pPr algn="ctr"/>
                      <a:r>
                        <a:rPr lang="en-US" sz="2400" i="0" dirty="0"/>
                        <a:t>Hex Mask</a:t>
                      </a:r>
                    </a:p>
                  </a:txBody>
                  <a:tcPr/>
                </a:tc>
                <a:extLst>
                  <a:ext uri="{0D108BD9-81ED-4DB2-BD59-A6C34878D82A}">
                    <a16:rowId xmlns:a16="http://schemas.microsoft.com/office/drawing/2014/main" val="571639573"/>
                  </a:ext>
                </a:extLst>
              </a:tr>
              <a:tr h="370840">
                <a:tc>
                  <a:txBody>
                    <a:bodyPr/>
                    <a:lstStyle/>
                    <a:p>
                      <a:pPr algn="ctr"/>
                      <a:r>
                        <a:rPr lang="en-US" sz="2400" i="0" dirty="0"/>
                        <a:t>1</a:t>
                      </a:r>
                    </a:p>
                  </a:txBody>
                  <a:tcPr/>
                </a:tc>
                <a:tc>
                  <a:txBody>
                    <a:bodyPr/>
                    <a:lstStyle/>
                    <a:p>
                      <a:pPr algn="r"/>
                      <a:r>
                        <a:rPr lang="en-US" sz="2400" b="1" i="0" dirty="0">
                          <a:latin typeface="Consolas" panose="020B0609020204030204" pitchFamily="49" charset="0"/>
                          <a:cs typeface="Consolas" panose="020B0609020204030204" pitchFamily="49" charset="0"/>
                        </a:rPr>
                        <a:t>1</a:t>
                      </a:r>
                    </a:p>
                  </a:txBody>
                  <a:tcPr/>
                </a:tc>
                <a:tc>
                  <a:txBody>
                    <a:bodyPr/>
                    <a:lstStyle/>
                    <a:p>
                      <a:pPr algn="r"/>
                      <a:r>
                        <a:rPr lang="en-US" sz="2400" b="1" i="0" dirty="0">
                          <a:latin typeface="Consolas" panose="020B0609020204030204" pitchFamily="49" charset="0"/>
                          <a:cs typeface="Consolas" panose="020B0609020204030204" pitchFamily="49" charset="0"/>
                        </a:rPr>
                        <a:t>0x1</a:t>
                      </a:r>
                    </a:p>
                  </a:txBody>
                  <a:tcPr/>
                </a:tc>
                <a:extLst>
                  <a:ext uri="{0D108BD9-81ED-4DB2-BD59-A6C34878D82A}">
                    <a16:rowId xmlns:a16="http://schemas.microsoft.com/office/drawing/2014/main" val="882248279"/>
                  </a:ext>
                </a:extLst>
              </a:tr>
            </a:tbl>
          </a:graphicData>
        </a:graphic>
      </p:graphicFrame>
      <p:graphicFrame>
        <p:nvGraphicFramePr>
          <p:cNvPr id="8" name="Table 7">
            <a:extLst>
              <a:ext uri="{FF2B5EF4-FFF2-40B4-BE49-F238E27FC236}">
                <a16:creationId xmlns:a16="http://schemas.microsoft.com/office/drawing/2014/main" id="{77B5965F-4768-BB49-9B89-2C3A3D3D8BAB}"/>
              </a:ext>
            </a:extLst>
          </p:cNvPr>
          <p:cNvGraphicFramePr>
            <a:graphicFrameLocks noGrp="1"/>
          </p:cNvGraphicFramePr>
          <p:nvPr/>
        </p:nvGraphicFramePr>
        <p:xfrm>
          <a:off x="599768" y="2628901"/>
          <a:ext cx="2483168" cy="457200"/>
        </p:xfrm>
        <a:graphic>
          <a:graphicData uri="http://schemas.openxmlformats.org/drawingml/2006/table">
            <a:tbl>
              <a:tblPr bandRow="1">
                <a:tableStyleId>{21E4AEA4-8DFA-4A89-87EB-49C32662AFE0}</a:tableStyleId>
              </a:tblPr>
              <a:tblGrid>
                <a:gridCol w="451168">
                  <a:extLst>
                    <a:ext uri="{9D8B030D-6E8A-4147-A177-3AD203B41FA5}">
                      <a16:colId xmlns:a16="http://schemas.microsoft.com/office/drawing/2014/main" val="2091369031"/>
                    </a:ext>
                  </a:extLst>
                </a:gridCol>
                <a:gridCol w="2032000">
                  <a:extLst>
                    <a:ext uri="{9D8B030D-6E8A-4147-A177-3AD203B41FA5}">
                      <a16:colId xmlns:a16="http://schemas.microsoft.com/office/drawing/2014/main" val="4108261252"/>
                    </a:ext>
                  </a:extLst>
                </a:gridCol>
              </a:tblGrid>
              <a:tr h="370840">
                <a:tc>
                  <a:txBody>
                    <a:bodyPr/>
                    <a:lstStyle/>
                    <a:p>
                      <a:pPr algn="ctr"/>
                      <a:r>
                        <a:rPr lang="en-US" sz="2400" i="0" dirty="0"/>
                        <a:t>2</a:t>
                      </a:r>
                    </a:p>
                  </a:txBody>
                  <a:tcPr/>
                </a:tc>
                <a:tc>
                  <a:txBody>
                    <a:bodyPr/>
                    <a:lstStyle/>
                    <a:p>
                      <a:pPr algn="r"/>
                      <a:r>
                        <a:rPr lang="en-US" sz="2400" b="1" i="0" dirty="0">
                          <a:latin typeface="Consolas" panose="020B0609020204030204" pitchFamily="49" charset="0"/>
                          <a:cs typeface="Consolas" panose="020B0609020204030204" pitchFamily="49" charset="0"/>
                        </a:rPr>
                        <a:t>11</a:t>
                      </a:r>
                    </a:p>
                  </a:txBody>
                  <a:tcPr/>
                </a:tc>
                <a:extLst>
                  <a:ext uri="{0D108BD9-81ED-4DB2-BD59-A6C34878D82A}">
                    <a16:rowId xmlns:a16="http://schemas.microsoft.com/office/drawing/2014/main" val="882248279"/>
                  </a:ext>
                </a:extLst>
              </a:tr>
            </a:tbl>
          </a:graphicData>
        </a:graphic>
      </p:graphicFrame>
      <p:graphicFrame>
        <p:nvGraphicFramePr>
          <p:cNvPr id="9" name="Table 8">
            <a:extLst>
              <a:ext uri="{FF2B5EF4-FFF2-40B4-BE49-F238E27FC236}">
                <a16:creationId xmlns:a16="http://schemas.microsoft.com/office/drawing/2014/main" id="{E11CCD37-6123-BE40-A4EB-8C0F76F94CEB}"/>
              </a:ext>
            </a:extLst>
          </p:cNvPr>
          <p:cNvGraphicFramePr>
            <a:graphicFrameLocks noGrp="1"/>
          </p:cNvGraphicFramePr>
          <p:nvPr/>
        </p:nvGraphicFramePr>
        <p:xfrm>
          <a:off x="3082936" y="2628901"/>
          <a:ext cx="2032000" cy="457200"/>
        </p:xfrm>
        <a:graphic>
          <a:graphicData uri="http://schemas.openxmlformats.org/drawingml/2006/table">
            <a:tbl>
              <a:tblPr bandRow="1">
                <a:tableStyleId>{21E4AEA4-8DFA-4A89-87EB-49C32662AFE0}</a:tableStyleId>
              </a:tblPr>
              <a:tblGrid>
                <a:gridCol w="2032000">
                  <a:extLst>
                    <a:ext uri="{9D8B030D-6E8A-4147-A177-3AD203B41FA5}">
                      <a16:colId xmlns:a16="http://schemas.microsoft.com/office/drawing/2014/main" val="1099260569"/>
                    </a:ext>
                  </a:extLst>
                </a:gridCol>
              </a:tblGrid>
              <a:tr h="370840">
                <a:tc>
                  <a:txBody>
                    <a:bodyPr/>
                    <a:lstStyle/>
                    <a:p>
                      <a:pPr algn="r"/>
                      <a:r>
                        <a:rPr lang="en-US" sz="2400" b="1" i="0" dirty="0">
                          <a:latin typeface="Consolas" panose="020B0609020204030204" pitchFamily="49" charset="0"/>
                          <a:cs typeface="Consolas" panose="020B0609020204030204" pitchFamily="49" charset="0"/>
                        </a:rPr>
                        <a:t>0x3</a:t>
                      </a:r>
                    </a:p>
                  </a:txBody>
                  <a:tcPr/>
                </a:tc>
                <a:extLst>
                  <a:ext uri="{0D108BD9-81ED-4DB2-BD59-A6C34878D82A}">
                    <a16:rowId xmlns:a16="http://schemas.microsoft.com/office/drawing/2014/main" val="882248279"/>
                  </a:ext>
                </a:extLst>
              </a:tr>
            </a:tbl>
          </a:graphicData>
        </a:graphic>
      </p:graphicFrame>
      <p:graphicFrame>
        <p:nvGraphicFramePr>
          <p:cNvPr id="10" name="Table 9">
            <a:extLst>
              <a:ext uri="{FF2B5EF4-FFF2-40B4-BE49-F238E27FC236}">
                <a16:creationId xmlns:a16="http://schemas.microsoft.com/office/drawing/2014/main" id="{85E661AF-2EC3-2347-932A-8FE271936D5E}"/>
              </a:ext>
            </a:extLst>
          </p:cNvPr>
          <p:cNvGraphicFramePr>
            <a:graphicFrameLocks noGrp="1"/>
          </p:cNvGraphicFramePr>
          <p:nvPr/>
        </p:nvGraphicFramePr>
        <p:xfrm>
          <a:off x="599768" y="3086101"/>
          <a:ext cx="2483168" cy="457200"/>
        </p:xfrm>
        <a:graphic>
          <a:graphicData uri="http://schemas.openxmlformats.org/drawingml/2006/table">
            <a:tbl>
              <a:tblPr bandRow="1">
                <a:tableStyleId>{21E4AEA4-8DFA-4A89-87EB-49C32662AFE0}</a:tableStyleId>
              </a:tblPr>
              <a:tblGrid>
                <a:gridCol w="451168">
                  <a:extLst>
                    <a:ext uri="{9D8B030D-6E8A-4147-A177-3AD203B41FA5}">
                      <a16:colId xmlns:a16="http://schemas.microsoft.com/office/drawing/2014/main" val="2091369031"/>
                    </a:ext>
                  </a:extLst>
                </a:gridCol>
                <a:gridCol w="2032000">
                  <a:extLst>
                    <a:ext uri="{9D8B030D-6E8A-4147-A177-3AD203B41FA5}">
                      <a16:colId xmlns:a16="http://schemas.microsoft.com/office/drawing/2014/main" val="4108261252"/>
                    </a:ext>
                  </a:extLst>
                </a:gridCol>
              </a:tblGrid>
              <a:tr h="370840">
                <a:tc>
                  <a:txBody>
                    <a:bodyPr/>
                    <a:lstStyle/>
                    <a:p>
                      <a:pPr algn="ctr"/>
                      <a:r>
                        <a:rPr lang="en-US" sz="2400" i="0" dirty="0"/>
                        <a:t>3</a:t>
                      </a:r>
                    </a:p>
                  </a:txBody>
                  <a:tcPr/>
                </a:tc>
                <a:tc>
                  <a:txBody>
                    <a:bodyPr/>
                    <a:lstStyle/>
                    <a:p>
                      <a:pPr algn="r"/>
                      <a:r>
                        <a:rPr lang="en-US" sz="2400" b="1" i="0" dirty="0">
                          <a:latin typeface="Consolas" panose="020B0609020204030204" pitchFamily="49" charset="0"/>
                          <a:cs typeface="Consolas" panose="020B0609020204030204" pitchFamily="49" charset="0"/>
                        </a:rPr>
                        <a:t>111</a:t>
                      </a:r>
                    </a:p>
                  </a:txBody>
                  <a:tcPr/>
                </a:tc>
                <a:extLst>
                  <a:ext uri="{0D108BD9-81ED-4DB2-BD59-A6C34878D82A}">
                    <a16:rowId xmlns:a16="http://schemas.microsoft.com/office/drawing/2014/main" val="882248279"/>
                  </a:ext>
                </a:extLst>
              </a:tr>
            </a:tbl>
          </a:graphicData>
        </a:graphic>
      </p:graphicFrame>
      <p:graphicFrame>
        <p:nvGraphicFramePr>
          <p:cNvPr id="11" name="Table 10">
            <a:extLst>
              <a:ext uri="{FF2B5EF4-FFF2-40B4-BE49-F238E27FC236}">
                <a16:creationId xmlns:a16="http://schemas.microsoft.com/office/drawing/2014/main" id="{F3C116F3-CD7C-AC4E-9A26-1991FFEFB769}"/>
              </a:ext>
            </a:extLst>
          </p:cNvPr>
          <p:cNvGraphicFramePr>
            <a:graphicFrameLocks noGrp="1"/>
          </p:cNvGraphicFramePr>
          <p:nvPr/>
        </p:nvGraphicFramePr>
        <p:xfrm>
          <a:off x="3082936" y="3086101"/>
          <a:ext cx="2032000" cy="457200"/>
        </p:xfrm>
        <a:graphic>
          <a:graphicData uri="http://schemas.openxmlformats.org/drawingml/2006/table">
            <a:tbl>
              <a:tblPr bandRow="1">
                <a:tableStyleId>{21E4AEA4-8DFA-4A89-87EB-49C32662AFE0}</a:tableStyleId>
              </a:tblPr>
              <a:tblGrid>
                <a:gridCol w="2032000">
                  <a:extLst>
                    <a:ext uri="{9D8B030D-6E8A-4147-A177-3AD203B41FA5}">
                      <a16:colId xmlns:a16="http://schemas.microsoft.com/office/drawing/2014/main" val="1099260569"/>
                    </a:ext>
                  </a:extLst>
                </a:gridCol>
              </a:tblGrid>
              <a:tr h="370840">
                <a:tc>
                  <a:txBody>
                    <a:bodyPr/>
                    <a:lstStyle/>
                    <a:p>
                      <a:pPr algn="r"/>
                      <a:r>
                        <a:rPr lang="en-US" sz="2400" b="1" i="0" dirty="0">
                          <a:latin typeface="Consolas" panose="020B0609020204030204" pitchFamily="49" charset="0"/>
                          <a:cs typeface="Consolas" panose="020B0609020204030204" pitchFamily="49" charset="0"/>
                        </a:rPr>
                        <a:t>0x7</a:t>
                      </a:r>
                    </a:p>
                  </a:txBody>
                  <a:tcPr/>
                </a:tc>
                <a:extLst>
                  <a:ext uri="{0D108BD9-81ED-4DB2-BD59-A6C34878D82A}">
                    <a16:rowId xmlns:a16="http://schemas.microsoft.com/office/drawing/2014/main" val="882248279"/>
                  </a:ext>
                </a:extLst>
              </a:tr>
            </a:tbl>
          </a:graphicData>
        </a:graphic>
      </p:graphicFrame>
      <p:graphicFrame>
        <p:nvGraphicFramePr>
          <p:cNvPr id="12" name="Table 11">
            <a:extLst>
              <a:ext uri="{FF2B5EF4-FFF2-40B4-BE49-F238E27FC236}">
                <a16:creationId xmlns:a16="http://schemas.microsoft.com/office/drawing/2014/main" id="{EA50A2C3-F1D1-7D4D-8ACA-B1D1157EA96C}"/>
              </a:ext>
            </a:extLst>
          </p:cNvPr>
          <p:cNvGraphicFramePr>
            <a:graphicFrameLocks noGrp="1"/>
          </p:cNvGraphicFramePr>
          <p:nvPr/>
        </p:nvGraphicFramePr>
        <p:xfrm>
          <a:off x="599768" y="3543301"/>
          <a:ext cx="2483168" cy="457200"/>
        </p:xfrm>
        <a:graphic>
          <a:graphicData uri="http://schemas.openxmlformats.org/drawingml/2006/table">
            <a:tbl>
              <a:tblPr bandRow="1">
                <a:tableStyleId>{21E4AEA4-8DFA-4A89-87EB-49C32662AFE0}</a:tableStyleId>
              </a:tblPr>
              <a:tblGrid>
                <a:gridCol w="451168">
                  <a:extLst>
                    <a:ext uri="{9D8B030D-6E8A-4147-A177-3AD203B41FA5}">
                      <a16:colId xmlns:a16="http://schemas.microsoft.com/office/drawing/2014/main" val="2091369031"/>
                    </a:ext>
                  </a:extLst>
                </a:gridCol>
                <a:gridCol w="2032000">
                  <a:extLst>
                    <a:ext uri="{9D8B030D-6E8A-4147-A177-3AD203B41FA5}">
                      <a16:colId xmlns:a16="http://schemas.microsoft.com/office/drawing/2014/main" val="4108261252"/>
                    </a:ext>
                  </a:extLst>
                </a:gridCol>
              </a:tblGrid>
              <a:tr h="370840">
                <a:tc>
                  <a:txBody>
                    <a:bodyPr/>
                    <a:lstStyle/>
                    <a:p>
                      <a:pPr algn="ctr"/>
                      <a:r>
                        <a:rPr lang="en-US" sz="2400" i="0" dirty="0"/>
                        <a:t>4</a:t>
                      </a:r>
                    </a:p>
                  </a:txBody>
                  <a:tcPr/>
                </a:tc>
                <a:tc>
                  <a:txBody>
                    <a:bodyPr/>
                    <a:lstStyle/>
                    <a:p>
                      <a:pPr algn="r"/>
                      <a:r>
                        <a:rPr lang="en-US" sz="2400" b="1" i="0" dirty="0">
                          <a:latin typeface="Consolas" panose="020B0609020204030204" pitchFamily="49" charset="0"/>
                          <a:cs typeface="Consolas" panose="020B0609020204030204" pitchFamily="49" charset="0"/>
                        </a:rPr>
                        <a:t>1111</a:t>
                      </a:r>
                    </a:p>
                  </a:txBody>
                  <a:tcPr/>
                </a:tc>
                <a:extLst>
                  <a:ext uri="{0D108BD9-81ED-4DB2-BD59-A6C34878D82A}">
                    <a16:rowId xmlns:a16="http://schemas.microsoft.com/office/drawing/2014/main" val="882248279"/>
                  </a:ext>
                </a:extLst>
              </a:tr>
            </a:tbl>
          </a:graphicData>
        </a:graphic>
      </p:graphicFrame>
      <p:graphicFrame>
        <p:nvGraphicFramePr>
          <p:cNvPr id="13" name="Table 12">
            <a:extLst>
              <a:ext uri="{FF2B5EF4-FFF2-40B4-BE49-F238E27FC236}">
                <a16:creationId xmlns:a16="http://schemas.microsoft.com/office/drawing/2014/main" id="{B98C23D1-AA69-2C4E-B4D8-422B0F49DAB4}"/>
              </a:ext>
            </a:extLst>
          </p:cNvPr>
          <p:cNvGraphicFramePr>
            <a:graphicFrameLocks noGrp="1"/>
          </p:cNvGraphicFramePr>
          <p:nvPr/>
        </p:nvGraphicFramePr>
        <p:xfrm>
          <a:off x="3082936" y="3543301"/>
          <a:ext cx="2032000" cy="457200"/>
        </p:xfrm>
        <a:graphic>
          <a:graphicData uri="http://schemas.openxmlformats.org/drawingml/2006/table">
            <a:tbl>
              <a:tblPr bandRow="1">
                <a:tableStyleId>{21E4AEA4-8DFA-4A89-87EB-49C32662AFE0}</a:tableStyleId>
              </a:tblPr>
              <a:tblGrid>
                <a:gridCol w="2032000">
                  <a:extLst>
                    <a:ext uri="{9D8B030D-6E8A-4147-A177-3AD203B41FA5}">
                      <a16:colId xmlns:a16="http://schemas.microsoft.com/office/drawing/2014/main" val="1099260569"/>
                    </a:ext>
                  </a:extLst>
                </a:gridCol>
              </a:tblGrid>
              <a:tr h="370840">
                <a:tc>
                  <a:txBody>
                    <a:bodyPr/>
                    <a:lstStyle/>
                    <a:p>
                      <a:pPr algn="r"/>
                      <a:r>
                        <a:rPr lang="en-US" sz="2400" b="1" i="0" dirty="0">
                          <a:latin typeface="Consolas" panose="020B0609020204030204" pitchFamily="49" charset="0"/>
                          <a:cs typeface="Consolas" panose="020B0609020204030204" pitchFamily="49" charset="0"/>
                        </a:rPr>
                        <a:t>0xF</a:t>
                      </a:r>
                    </a:p>
                  </a:txBody>
                  <a:tcPr/>
                </a:tc>
                <a:extLst>
                  <a:ext uri="{0D108BD9-81ED-4DB2-BD59-A6C34878D82A}">
                    <a16:rowId xmlns:a16="http://schemas.microsoft.com/office/drawing/2014/main" val="882248279"/>
                  </a:ext>
                </a:extLst>
              </a:tr>
            </a:tbl>
          </a:graphicData>
        </a:graphic>
      </p:graphicFrame>
      <p:graphicFrame>
        <p:nvGraphicFramePr>
          <p:cNvPr id="14" name="Table 13">
            <a:extLst>
              <a:ext uri="{FF2B5EF4-FFF2-40B4-BE49-F238E27FC236}">
                <a16:creationId xmlns:a16="http://schemas.microsoft.com/office/drawing/2014/main" id="{E0215B1A-9D2D-2744-87FA-F86AC1A7EBD1}"/>
              </a:ext>
            </a:extLst>
          </p:cNvPr>
          <p:cNvGraphicFramePr>
            <a:graphicFrameLocks noGrp="1"/>
          </p:cNvGraphicFramePr>
          <p:nvPr/>
        </p:nvGraphicFramePr>
        <p:xfrm>
          <a:off x="599768" y="4003224"/>
          <a:ext cx="2483168" cy="457200"/>
        </p:xfrm>
        <a:graphic>
          <a:graphicData uri="http://schemas.openxmlformats.org/drawingml/2006/table">
            <a:tbl>
              <a:tblPr bandRow="1">
                <a:tableStyleId>{21E4AEA4-8DFA-4A89-87EB-49C32662AFE0}</a:tableStyleId>
              </a:tblPr>
              <a:tblGrid>
                <a:gridCol w="451168">
                  <a:extLst>
                    <a:ext uri="{9D8B030D-6E8A-4147-A177-3AD203B41FA5}">
                      <a16:colId xmlns:a16="http://schemas.microsoft.com/office/drawing/2014/main" val="2091369031"/>
                    </a:ext>
                  </a:extLst>
                </a:gridCol>
                <a:gridCol w="2032000">
                  <a:extLst>
                    <a:ext uri="{9D8B030D-6E8A-4147-A177-3AD203B41FA5}">
                      <a16:colId xmlns:a16="http://schemas.microsoft.com/office/drawing/2014/main" val="4108261252"/>
                    </a:ext>
                  </a:extLst>
                </a:gridCol>
              </a:tblGrid>
              <a:tr h="370840">
                <a:tc>
                  <a:txBody>
                    <a:bodyPr/>
                    <a:lstStyle/>
                    <a:p>
                      <a:pPr algn="ctr"/>
                      <a:r>
                        <a:rPr lang="en-US" sz="2400" i="0" dirty="0"/>
                        <a:t>5</a:t>
                      </a:r>
                    </a:p>
                  </a:txBody>
                  <a:tcPr/>
                </a:tc>
                <a:tc>
                  <a:txBody>
                    <a:bodyPr/>
                    <a:lstStyle/>
                    <a:p>
                      <a:pPr algn="r"/>
                      <a:r>
                        <a:rPr lang="en-US" sz="2400" b="1" i="0" dirty="0">
                          <a:latin typeface="Consolas" panose="020B0609020204030204" pitchFamily="49" charset="0"/>
                          <a:cs typeface="Consolas" panose="020B0609020204030204" pitchFamily="49" charset="0"/>
                        </a:rPr>
                        <a:t> 1 1111</a:t>
                      </a:r>
                    </a:p>
                  </a:txBody>
                  <a:tcPr/>
                </a:tc>
                <a:extLst>
                  <a:ext uri="{0D108BD9-81ED-4DB2-BD59-A6C34878D82A}">
                    <a16:rowId xmlns:a16="http://schemas.microsoft.com/office/drawing/2014/main" val="882248279"/>
                  </a:ext>
                </a:extLst>
              </a:tr>
            </a:tbl>
          </a:graphicData>
        </a:graphic>
      </p:graphicFrame>
      <p:graphicFrame>
        <p:nvGraphicFramePr>
          <p:cNvPr id="15" name="Table 14">
            <a:extLst>
              <a:ext uri="{FF2B5EF4-FFF2-40B4-BE49-F238E27FC236}">
                <a16:creationId xmlns:a16="http://schemas.microsoft.com/office/drawing/2014/main" id="{83D063E6-D45C-CB48-9E09-D8F78989C5A8}"/>
              </a:ext>
            </a:extLst>
          </p:cNvPr>
          <p:cNvGraphicFramePr>
            <a:graphicFrameLocks noGrp="1"/>
          </p:cNvGraphicFramePr>
          <p:nvPr/>
        </p:nvGraphicFramePr>
        <p:xfrm>
          <a:off x="3082936" y="4003224"/>
          <a:ext cx="2032000" cy="457200"/>
        </p:xfrm>
        <a:graphic>
          <a:graphicData uri="http://schemas.openxmlformats.org/drawingml/2006/table">
            <a:tbl>
              <a:tblPr bandRow="1">
                <a:tableStyleId>{21E4AEA4-8DFA-4A89-87EB-49C32662AFE0}</a:tableStyleId>
              </a:tblPr>
              <a:tblGrid>
                <a:gridCol w="2032000">
                  <a:extLst>
                    <a:ext uri="{9D8B030D-6E8A-4147-A177-3AD203B41FA5}">
                      <a16:colId xmlns:a16="http://schemas.microsoft.com/office/drawing/2014/main" val="1099260569"/>
                    </a:ext>
                  </a:extLst>
                </a:gridCol>
              </a:tblGrid>
              <a:tr h="370840">
                <a:tc>
                  <a:txBody>
                    <a:bodyPr/>
                    <a:lstStyle/>
                    <a:p>
                      <a:pPr algn="r"/>
                      <a:r>
                        <a:rPr lang="en-US" sz="2400" b="1" i="0" dirty="0">
                          <a:latin typeface="Consolas" panose="020B0609020204030204" pitchFamily="49" charset="0"/>
                          <a:cs typeface="Consolas" panose="020B0609020204030204" pitchFamily="49" charset="0"/>
                        </a:rPr>
                        <a:t>0x1F</a:t>
                      </a:r>
                    </a:p>
                  </a:txBody>
                  <a:tcPr/>
                </a:tc>
                <a:extLst>
                  <a:ext uri="{0D108BD9-81ED-4DB2-BD59-A6C34878D82A}">
                    <a16:rowId xmlns:a16="http://schemas.microsoft.com/office/drawing/2014/main" val="882248279"/>
                  </a:ext>
                </a:extLst>
              </a:tr>
            </a:tbl>
          </a:graphicData>
        </a:graphic>
      </p:graphicFrame>
      <p:graphicFrame>
        <p:nvGraphicFramePr>
          <p:cNvPr id="16" name="Table 15">
            <a:extLst>
              <a:ext uri="{FF2B5EF4-FFF2-40B4-BE49-F238E27FC236}">
                <a16:creationId xmlns:a16="http://schemas.microsoft.com/office/drawing/2014/main" id="{444E0C8F-DB01-0E4B-AEC2-0B6F6EDAE0A0}"/>
              </a:ext>
            </a:extLst>
          </p:cNvPr>
          <p:cNvGraphicFramePr>
            <a:graphicFrameLocks noGrp="1"/>
          </p:cNvGraphicFramePr>
          <p:nvPr/>
        </p:nvGraphicFramePr>
        <p:xfrm>
          <a:off x="599768" y="4460423"/>
          <a:ext cx="2483168" cy="457200"/>
        </p:xfrm>
        <a:graphic>
          <a:graphicData uri="http://schemas.openxmlformats.org/drawingml/2006/table">
            <a:tbl>
              <a:tblPr bandRow="1">
                <a:tableStyleId>{21E4AEA4-8DFA-4A89-87EB-49C32662AFE0}</a:tableStyleId>
              </a:tblPr>
              <a:tblGrid>
                <a:gridCol w="451168">
                  <a:extLst>
                    <a:ext uri="{9D8B030D-6E8A-4147-A177-3AD203B41FA5}">
                      <a16:colId xmlns:a16="http://schemas.microsoft.com/office/drawing/2014/main" val="2091369031"/>
                    </a:ext>
                  </a:extLst>
                </a:gridCol>
                <a:gridCol w="2032000">
                  <a:extLst>
                    <a:ext uri="{9D8B030D-6E8A-4147-A177-3AD203B41FA5}">
                      <a16:colId xmlns:a16="http://schemas.microsoft.com/office/drawing/2014/main" val="4108261252"/>
                    </a:ext>
                  </a:extLst>
                </a:gridCol>
              </a:tblGrid>
              <a:tr h="370840">
                <a:tc>
                  <a:txBody>
                    <a:bodyPr/>
                    <a:lstStyle/>
                    <a:p>
                      <a:pPr algn="ctr"/>
                      <a:r>
                        <a:rPr lang="en-US" sz="2400" i="0" dirty="0"/>
                        <a:t>6</a:t>
                      </a:r>
                    </a:p>
                  </a:txBody>
                  <a:tcPr/>
                </a:tc>
                <a:tc>
                  <a:txBody>
                    <a:bodyPr/>
                    <a:lstStyle/>
                    <a:p>
                      <a:pPr algn="r"/>
                      <a:r>
                        <a:rPr lang="en-US" sz="2400" b="1" i="0" dirty="0">
                          <a:latin typeface="Consolas" panose="020B0609020204030204" pitchFamily="49" charset="0"/>
                          <a:cs typeface="Consolas" panose="020B0609020204030204" pitchFamily="49" charset="0"/>
                        </a:rPr>
                        <a:t> 11 1111</a:t>
                      </a:r>
                    </a:p>
                  </a:txBody>
                  <a:tcPr/>
                </a:tc>
                <a:extLst>
                  <a:ext uri="{0D108BD9-81ED-4DB2-BD59-A6C34878D82A}">
                    <a16:rowId xmlns:a16="http://schemas.microsoft.com/office/drawing/2014/main" val="882248279"/>
                  </a:ext>
                </a:extLst>
              </a:tr>
            </a:tbl>
          </a:graphicData>
        </a:graphic>
      </p:graphicFrame>
      <p:graphicFrame>
        <p:nvGraphicFramePr>
          <p:cNvPr id="17" name="Table 16">
            <a:extLst>
              <a:ext uri="{FF2B5EF4-FFF2-40B4-BE49-F238E27FC236}">
                <a16:creationId xmlns:a16="http://schemas.microsoft.com/office/drawing/2014/main" id="{D5CE530F-E250-F642-A12E-914FC58A760E}"/>
              </a:ext>
            </a:extLst>
          </p:cNvPr>
          <p:cNvGraphicFramePr>
            <a:graphicFrameLocks noGrp="1"/>
          </p:cNvGraphicFramePr>
          <p:nvPr/>
        </p:nvGraphicFramePr>
        <p:xfrm>
          <a:off x="3082936" y="4460423"/>
          <a:ext cx="2032000" cy="457200"/>
        </p:xfrm>
        <a:graphic>
          <a:graphicData uri="http://schemas.openxmlformats.org/drawingml/2006/table">
            <a:tbl>
              <a:tblPr bandRow="1">
                <a:tableStyleId>{21E4AEA4-8DFA-4A89-87EB-49C32662AFE0}</a:tableStyleId>
              </a:tblPr>
              <a:tblGrid>
                <a:gridCol w="2032000">
                  <a:extLst>
                    <a:ext uri="{9D8B030D-6E8A-4147-A177-3AD203B41FA5}">
                      <a16:colId xmlns:a16="http://schemas.microsoft.com/office/drawing/2014/main" val="1099260569"/>
                    </a:ext>
                  </a:extLst>
                </a:gridCol>
              </a:tblGrid>
              <a:tr h="370840">
                <a:tc>
                  <a:txBody>
                    <a:bodyPr/>
                    <a:lstStyle/>
                    <a:p>
                      <a:pPr algn="r"/>
                      <a:r>
                        <a:rPr lang="en-US" sz="2400" b="1" i="0" dirty="0">
                          <a:latin typeface="Consolas" panose="020B0609020204030204" pitchFamily="49" charset="0"/>
                          <a:cs typeface="Consolas" panose="020B0609020204030204" pitchFamily="49" charset="0"/>
                        </a:rPr>
                        <a:t>0x3F</a:t>
                      </a:r>
                    </a:p>
                  </a:txBody>
                  <a:tcPr/>
                </a:tc>
                <a:extLst>
                  <a:ext uri="{0D108BD9-81ED-4DB2-BD59-A6C34878D82A}">
                    <a16:rowId xmlns:a16="http://schemas.microsoft.com/office/drawing/2014/main" val="882248279"/>
                  </a:ext>
                </a:extLst>
              </a:tr>
            </a:tbl>
          </a:graphicData>
        </a:graphic>
      </p:graphicFrame>
      <p:graphicFrame>
        <p:nvGraphicFramePr>
          <p:cNvPr id="18" name="Table 17">
            <a:extLst>
              <a:ext uri="{FF2B5EF4-FFF2-40B4-BE49-F238E27FC236}">
                <a16:creationId xmlns:a16="http://schemas.microsoft.com/office/drawing/2014/main" id="{1D1742D7-2645-2D42-B4D9-51135DFBD6B5}"/>
              </a:ext>
            </a:extLst>
          </p:cNvPr>
          <p:cNvGraphicFramePr>
            <a:graphicFrameLocks noGrp="1"/>
          </p:cNvGraphicFramePr>
          <p:nvPr/>
        </p:nvGraphicFramePr>
        <p:xfrm>
          <a:off x="599768" y="4913239"/>
          <a:ext cx="2483168" cy="457200"/>
        </p:xfrm>
        <a:graphic>
          <a:graphicData uri="http://schemas.openxmlformats.org/drawingml/2006/table">
            <a:tbl>
              <a:tblPr bandRow="1">
                <a:tableStyleId>{21E4AEA4-8DFA-4A89-87EB-49C32662AFE0}</a:tableStyleId>
              </a:tblPr>
              <a:tblGrid>
                <a:gridCol w="451168">
                  <a:extLst>
                    <a:ext uri="{9D8B030D-6E8A-4147-A177-3AD203B41FA5}">
                      <a16:colId xmlns:a16="http://schemas.microsoft.com/office/drawing/2014/main" val="2091369031"/>
                    </a:ext>
                  </a:extLst>
                </a:gridCol>
                <a:gridCol w="2032000">
                  <a:extLst>
                    <a:ext uri="{9D8B030D-6E8A-4147-A177-3AD203B41FA5}">
                      <a16:colId xmlns:a16="http://schemas.microsoft.com/office/drawing/2014/main" val="4108261252"/>
                    </a:ext>
                  </a:extLst>
                </a:gridCol>
              </a:tblGrid>
              <a:tr h="370840">
                <a:tc>
                  <a:txBody>
                    <a:bodyPr/>
                    <a:lstStyle/>
                    <a:p>
                      <a:pPr algn="ctr"/>
                      <a:r>
                        <a:rPr lang="en-US" sz="2400" i="0" dirty="0"/>
                        <a:t>7</a:t>
                      </a:r>
                    </a:p>
                  </a:txBody>
                  <a:tcPr/>
                </a:tc>
                <a:tc>
                  <a:txBody>
                    <a:bodyPr/>
                    <a:lstStyle/>
                    <a:p>
                      <a:pPr algn="r"/>
                      <a:r>
                        <a:rPr lang="en-US" sz="2400" b="1" i="0" dirty="0">
                          <a:latin typeface="Consolas" panose="020B0609020204030204" pitchFamily="49" charset="0"/>
                          <a:cs typeface="Consolas" panose="020B0609020204030204" pitchFamily="49" charset="0"/>
                        </a:rPr>
                        <a:t> 111 1111</a:t>
                      </a:r>
                    </a:p>
                  </a:txBody>
                  <a:tcPr/>
                </a:tc>
                <a:extLst>
                  <a:ext uri="{0D108BD9-81ED-4DB2-BD59-A6C34878D82A}">
                    <a16:rowId xmlns:a16="http://schemas.microsoft.com/office/drawing/2014/main" val="882248279"/>
                  </a:ext>
                </a:extLst>
              </a:tr>
            </a:tbl>
          </a:graphicData>
        </a:graphic>
      </p:graphicFrame>
      <p:graphicFrame>
        <p:nvGraphicFramePr>
          <p:cNvPr id="19" name="Table 18">
            <a:extLst>
              <a:ext uri="{FF2B5EF4-FFF2-40B4-BE49-F238E27FC236}">
                <a16:creationId xmlns:a16="http://schemas.microsoft.com/office/drawing/2014/main" id="{0DD3F3E2-61C4-CE4D-BD6B-8DD68375F6A0}"/>
              </a:ext>
            </a:extLst>
          </p:cNvPr>
          <p:cNvGraphicFramePr>
            <a:graphicFrameLocks noGrp="1"/>
          </p:cNvGraphicFramePr>
          <p:nvPr/>
        </p:nvGraphicFramePr>
        <p:xfrm>
          <a:off x="3082936" y="4913239"/>
          <a:ext cx="2032000" cy="457200"/>
        </p:xfrm>
        <a:graphic>
          <a:graphicData uri="http://schemas.openxmlformats.org/drawingml/2006/table">
            <a:tbl>
              <a:tblPr bandRow="1">
                <a:tableStyleId>{21E4AEA4-8DFA-4A89-87EB-49C32662AFE0}</a:tableStyleId>
              </a:tblPr>
              <a:tblGrid>
                <a:gridCol w="2032000">
                  <a:extLst>
                    <a:ext uri="{9D8B030D-6E8A-4147-A177-3AD203B41FA5}">
                      <a16:colId xmlns:a16="http://schemas.microsoft.com/office/drawing/2014/main" val="1099260569"/>
                    </a:ext>
                  </a:extLst>
                </a:gridCol>
              </a:tblGrid>
              <a:tr h="370840">
                <a:tc>
                  <a:txBody>
                    <a:bodyPr/>
                    <a:lstStyle/>
                    <a:p>
                      <a:pPr algn="r"/>
                      <a:r>
                        <a:rPr lang="en-US" sz="2400" b="1" i="0" dirty="0">
                          <a:latin typeface="Consolas" panose="020B0609020204030204" pitchFamily="49" charset="0"/>
                          <a:cs typeface="Consolas" panose="020B0609020204030204" pitchFamily="49" charset="0"/>
                        </a:rPr>
                        <a:t>0x7F</a:t>
                      </a:r>
                    </a:p>
                  </a:txBody>
                  <a:tcPr/>
                </a:tc>
                <a:extLst>
                  <a:ext uri="{0D108BD9-81ED-4DB2-BD59-A6C34878D82A}">
                    <a16:rowId xmlns:a16="http://schemas.microsoft.com/office/drawing/2014/main" val="882248279"/>
                  </a:ext>
                </a:extLst>
              </a:tr>
            </a:tbl>
          </a:graphicData>
        </a:graphic>
      </p:graphicFrame>
      <p:sp>
        <p:nvSpPr>
          <p:cNvPr id="20" name="TextBox 19">
            <a:extLst>
              <a:ext uri="{FF2B5EF4-FFF2-40B4-BE49-F238E27FC236}">
                <a16:creationId xmlns:a16="http://schemas.microsoft.com/office/drawing/2014/main" id="{D1B71F08-C772-DC43-A84E-563D762D812B}"/>
              </a:ext>
            </a:extLst>
          </p:cNvPr>
          <p:cNvSpPr txBox="1"/>
          <p:nvPr/>
        </p:nvSpPr>
        <p:spPr>
          <a:xfrm>
            <a:off x="5413887" y="1901809"/>
            <a:ext cx="3352800" cy="1107996"/>
          </a:xfrm>
          <a:prstGeom prst="rect">
            <a:avLst/>
          </a:prstGeom>
          <a:noFill/>
        </p:spPr>
        <p:txBody>
          <a:bodyPr wrap="square" rtlCol="0">
            <a:spAutoFit/>
          </a:bodyPr>
          <a:lstStyle/>
          <a:p>
            <a:pPr algn="ctr"/>
            <a:r>
              <a:rPr lang="en-US" sz="2200" dirty="0"/>
              <a:t>notice the </a:t>
            </a:r>
            <a:r>
              <a:rPr lang="en-US" sz="2200" b="1" dirty="0"/>
              <a:t>pattern</a:t>
            </a:r>
            <a:r>
              <a:rPr lang="en-US" sz="2200" dirty="0"/>
              <a:t> in the hex versions. 1, 3, 7, F… and then it repeats.</a:t>
            </a:r>
            <a:endParaRPr lang="en-US" sz="2200" b="1" dirty="0"/>
          </a:p>
        </p:txBody>
      </p:sp>
      <p:sp>
        <p:nvSpPr>
          <p:cNvPr id="21" name="TextBox 20">
            <a:extLst>
              <a:ext uri="{FF2B5EF4-FFF2-40B4-BE49-F238E27FC236}">
                <a16:creationId xmlns:a16="http://schemas.microsoft.com/office/drawing/2014/main" id="{F503EBE0-A5D7-854B-B627-F538F61DEA4A}"/>
              </a:ext>
            </a:extLst>
          </p:cNvPr>
          <p:cNvSpPr txBox="1"/>
          <p:nvPr/>
        </p:nvSpPr>
        <p:spPr>
          <a:xfrm>
            <a:off x="5413887" y="3260830"/>
            <a:ext cx="3352800" cy="1785104"/>
          </a:xfrm>
          <a:prstGeom prst="rect">
            <a:avLst/>
          </a:prstGeom>
          <a:noFill/>
        </p:spPr>
        <p:txBody>
          <a:bodyPr wrap="square" rtlCol="0">
            <a:spAutoFit/>
          </a:bodyPr>
          <a:lstStyle/>
          <a:p>
            <a:pPr algn="ctr"/>
            <a:r>
              <a:rPr lang="en-US" sz="2200" dirty="0"/>
              <a:t>I don't even think of the binary anymore. I just go: "13 bits? </a:t>
            </a:r>
            <a:r>
              <a:rPr lang="en-US" sz="2200" b="1" dirty="0">
                <a:latin typeface="Consolas" panose="020B0609020204030204" pitchFamily="49" charset="0"/>
                <a:cs typeface="Consolas" panose="020B0609020204030204" pitchFamily="49" charset="0"/>
              </a:rPr>
              <a:t>0xFFF</a:t>
            </a:r>
            <a:r>
              <a:rPr lang="en-US" sz="2200" dirty="0"/>
              <a:t> gives me 12, then put 1 in front of that… </a:t>
            </a:r>
            <a:r>
              <a:rPr lang="en-US" sz="2200" b="1" dirty="0">
                <a:latin typeface="Consolas" panose="020B0609020204030204" pitchFamily="49" charset="0"/>
                <a:cs typeface="Consolas" panose="020B0609020204030204" pitchFamily="49" charset="0"/>
              </a:rPr>
              <a:t>0x1FFF</a:t>
            </a:r>
            <a:r>
              <a:rPr lang="en-US" sz="2200" dirty="0"/>
              <a:t>."</a:t>
            </a:r>
          </a:p>
        </p:txBody>
      </p:sp>
    </p:spTree>
    <p:extLst>
      <p:ext uri="{BB962C8B-B14F-4D97-AF65-F5344CB8AC3E}">
        <p14:creationId xmlns:p14="http://schemas.microsoft.com/office/powerpoint/2010/main" val="372864433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BC5ED63-1AAB-AC4F-B3A2-E9B4E0B1520A}"/>
              </a:ext>
            </a:extLst>
          </p:cNvPr>
          <p:cNvSpPr txBox="1"/>
          <p:nvPr/>
        </p:nvSpPr>
        <p:spPr>
          <a:xfrm>
            <a:off x="152400" y="1021328"/>
            <a:ext cx="2705100" cy="1200329"/>
          </a:xfrm>
          <a:prstGeom prst="rect">
            <a:avLst/>
          </a:prstGeom>
          <a:noFill/>
        </p:spPr>
        <p:txBody>
          <a:bodyPr wrap="square" rtlCol="0">
            <a:spAutoFit/>
          </a:bodyPr>
          <a:lstStyle/>
          <a:p>
            <a:endParaRPr lang="en-US" sz="3600" b="1" dirty="0">
              <a:latin typeface="Consolas" panose="020B0609020204030204" pitchFamily="49" charset="0"/>
              <a:cs typeface="Consolas" panose="020B0609020204030204" pitchFamily="49" charset="0"/>
            </a:endParaRPr>
          </a:p>
          <a:p>
            <a:r>
              <a:rPr lang="en-US" sz="3600" b="1" u="sng" dirty="0">
                <a:latin typeface="Consolas" panose="020B0609020204030204" pitchFamily="49" charset="0"/>
                <a:cs typeface="Consolas" panose="020B0609020204030204" pitchFamily="49" charset="0"/>
              </a:rPr>
              <a:t>&amp;         </a:t>
            </a:r>
          </a:p>
        </p:txBody>
      </p:sp>
      <p:sp>
        <p:nvSpPr>
          <p:cNvPr id="2" name="Title 1">
            <a:extLst>
              <a:ext uri="{FF2B5EF4-FFF2-40B4-BE49-F238E27FC236}">
                <a16:creationId xmlns:a16="http://schemas.microsoft.com/office/drawing/2014/main" id="{0C0ED99D-3DE3-B84C-9270-D6FC967ABA6F}"/>
              </a:ext>
            </a:extLst>
          </p:cNvPr>
          <p:cNvSpPr>
            <a:spLocks noGrp="1"/>
          </p:cNvSpPr>
          <p:nvPr>
            <p:ph type="title"/>
          </p:nvPr>
        </p:nvSpPr>
        <p:spPr/>
        <p:txBody>
          <a:bodyPr/>
          <a:lstStyle/>
          <a:p>
            <a:r>
              <a:rPr lang="en-US" dirty="0"/>
              <a:t>Masking can also do modulo!</a:t>
            </a:r>
          </a:p>
        </p:txBody>
      </p:sp>
      <p:sp>
        <p:nvSpPr>
          <p:cNvPr id="3" name="Content Placeholder 2">
            <a:extLst>
              <a:ext uri="{FF2B5EF4-FFF2-40B4-BE49-F238E27FC236}">
                <a16:creationId xmlns:a16="http://schemas.microsoft.com/office/drawing/2014/main" id="{0A3F45AB-FCED-B946-A203-40CC0B47EADA}"/>
              </a:ext>
            </a:extLst>
          </p:cNvPr>
          <p:cNvSpPr>
            <a:spLocks noGrp="1"/>
          </p:cNvSpPr>
          <p:nvPr>
            <p:ph idx="1"/>
          </p:nvPr>
        </p:nvSpPr>
        <p:spPr>
          <a:xfrm>
            <a:off x="152400" y="495302"/>
            <a:ext cx="8991600" cy="495300"/>
          </a:xfrm>
        </p:spPr>
        <p:txBody>
          <a:bodyPr/>
          <a:lstStyle/>
          <a:p>
            <a:r>
              <a:rPr lang="en-US" dirty="0"/>
              <a:t>something </a:t>
            </a:r>
            <a:r>
              <a:rPr lang="en-US" i="1" dirty="0"/>
              <a:t>arithmetically</a:t>
            </a:r>
            <a:r>
              <a:rPr lang="en-US" dirty="0"/>
              <a:t> useful that masking can do:</a:t>
            </a:r>
          </a:p>
        </p:txBody>
      </p:sp>
      <p:sp>
        <p:nvSpPr>
          <p:cNvPr id="4" name="Footer Placeholder 3">
            <a:extLst>
              <a:ext uri="{FF2B5EF4-FFF2-40B4-BE49-F238E27FC236}">
                <a16:creationId xmlns:a16="http://schemas.microsoft.com/office/drawing/2014/main" id="{C893A889-CA8F-2146-B712-C5F129C0382C}"/>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7FEB052E-7D76-0042-80FC-5F89DE355B17}"/>
              </a:ext>
            </a:extLst>
          </p:cNvPr>
          <p:cNvSpPr>
            <a:spLocks noGrp="1"/>
          </p:cNvSpPr>
          <p:nvPr>
            <p:ph type="sldNum" sz="quarter" idx="12"/>
          </p:nvPr>
        </p:nvSpPr>
        <p:spPr/>
        <p:txBody>
          <a:bodyPr/>
          <a:lstStyle/>
          <a:p>
            <a:fld id="{3552B95B-556F-44BD-91A5-D80C1B9E2BB3}" type="slidenum">
              <a:rPr lang="en-US" smtClean="0"/>
              <a:pPr/>
              <a:t>22</a:t>
            </a:fld>
            <a:endParaRPr lang="en-US"/>
          </a:p>
        </p:txBody>
      </p:sp>
      <p:sp>
        <p:nvSpPr>
          <p:cNvPr id="7" name="TextBox 6">
            <a:extLst>
              <a:ext uri="{FF2B5EF4-FFF2-40B4-BE49-F238E27FC236}">
                <a16:creationId xmlns:a16="http://schemas.microsoft.com/office/drawing/2014/main" id="{9D94146E-1234-5346-972B-5B616345A810}"/>
              </a:ext>
            </a:extLst>
          </p:cNvPr>
          <p:cNvSpPr txBox="1"/>
          <p:nvPr/>
        </p:nvSpPr>
        <p:spPr>
          <a:xfrm>
            <a:off x="152400" y="1021328"/>
            <a:ext cx="2705100" cy="1754326"/>
          </a:xfrm>
          <a:prstGeom prst="rect">
            <a:avLst/>
          </a:prstGeom>
          <a:noFill/>
        </p:spPr>
        <p:txBody>
          <a:bodyPr wrap="square" rtlCol="0">
            <a:spAutoFit/>
          </a:bodyPr>
          <a:lstStyle/>
          <a:p>
            <a:r>
              <a:rPr lang="en-US" sz="3600" b="1" dirty="0">
                <a:latin typeface="Consolas" panose="020B0609020204030204" pitchFamily="49" charset="0"/>
                <a:cs typeface="Consolas" panose="020B0609020204030204" pitchFamily="49" charset="0"/>
              </a:rPr>
              <a:t>  00110101</a:t>
            </a:r>
          </a:p>
          <a:p>
            <a:r>
              <a:rPr lang="en-US" sz="3600" b="1" dirty="0">
                <a:latin typeface="Consolas" panose="020B0609020204030204" pitchFamily="49" charset="0"/>
                <a:cs typeface="Consolas" panose="020B0609020204030204" pitchFamily="49" charset="0"/>
              </a:rPr>
              <a:t>  00000</a:t>
            </a:r>
            <a:r>
              <a:rPr lang="en-US" sz="3600" b="1" dirty="0">
                <a:solidFill>
                  <a:srgbClr val="FF0000"/>
                </a:solidFill>
                <a:latin typeface="Consolas" panose="020B0609020204030204" pitchFamily="49" charset="0"/>
                <a:cs typeface="Consolas" panose="020B0609020204030204" pitchFamily="49" charset="0"/>
              </a:rPr>
              <a:t>111</a:t>
            </a:r>
          </a:p>
          <a:p>
            <a:r>
              <a:rPr lang="en-US" sz="3600" b="1" dirty="0">
                <a:latin typeface="Consolas" panose="020B0609020204030204" pitchFamily="49" charset="0"/>
                <a:cs typeface="Consolas" panose="020B0609020204030204" pitchFamily="49" charset="0"/>
              </a:rPr>
              <a:t>  00000101</a:t>
            </a:r>
          </a:p>
        </p:txBody>
      </p:sp>
      <p:sp>
        <p:nvSpPr>
          <p:cNvPr id="9" name="Rectangle 8">
            <a:extLst>
              <a:ext uri="{FF2B5EF4-FFF2-40B4-BE49-F238E27FC236}">
                <a16:creationId xmlns:a16="http://schemas.microsoft.com/office/drawing/2014/main" id="{82CDB4A1-E005-D142-B6B5-4702F7DF8CA4}"/>
              </a:ext>
            </a:extLst>
          </p:cNvPr>
          <p:cNvSpPr/>
          <p:nvPr/>
        </p:nvSpPr>
        <p:spPr>
          <a:xfrm>
            <a:off x="1523997" y="3390900"/>
            <a:ext cx="6096004" cy="523220"/>
          </a:xfrm>
          <a:prstGeom prst="rect">
            <a:avLst/>
          </a:prstGeom>
        </p:spPr>
        <p:txBody>
          <a:bodyPr wrap="square">
            <a:spAutoFit/>
          </a:bodyPr>
          <a:lstStyle/>
          <a:p>
            <a:pPr algn="ctr"/>
            <a:r>
              <a:rPr lang="en-US" sz="2800" dirty="0"/>
              <a:t>or, </a:t>
            </a:r>
            <a:r>
              <a:rPr lang="en-US" sz="2800" b="1" dirty="0">
                <a:solidFill>
                  <a:srgbClr val="FF0000"/>
                </a:solidFill>
                <a:latin typeface="Consolas" panose="020B0609020204030204" pitchFamily="49" charset="0"/>
                <a:cs typeface="Consolas" panose="020B0609020204030204" pitchFamily="49" charset="0"/>
              </a:rPr>
              <a:t>a % 2</a:t>
            </a:r>
            <a:r>
              <a:rPr lang="en-US" sz="2800" b="1" i="1" baseline="30000" dirty="0">
                <a:solidFill>
                  <a:srgbClr val="FF0000"/>
                </a:solidFill>
                <a:latin typeface="Consolas" panose="020B0609020204030204" pitchFamily="49" charset="0"/>
                <a:cs typeface="Consolas" panose="020B0609020204030204" pitchFamily="49" charset="0"/>
              </a:rPr>
              <a:t>n</a:t>
            </a:r>
            <a:r>
              <a:rPr lang="en-US" sz="2800" b="1" dirty="0">
                <a:solidFill>
                  <a:srgbClr val="FF0000"/>
                </a:solidFill>
                <a:latin typeface="Consolas" panose="020B0609020204030204" pitchFamily="49" charset="0"/>
                <a:cs typeface="Consolas" panose="020B0609020204030204" pitchFamily="49" charset="0"/>
              </a:rPr>
              <a:t> == a</a:t>
            </a:r>
            <a:r>
              <a:rPr lang="en-US" sz="2800" b="1" i="1" dirty="0">
                <a:solidFill>
                  <a:srgbClr val="FF0000"/>
                </a:solidFill>
                <a:latin typeface="Consolas" panose="020B0609020204030204" pitchFamily="49" charset="0"/>
                <a:cs typeface="Consolas" panose="020B0609020204030204" pitchFamily="49" charset="0"/>
              </a:rPr>
              <a:t> </a:t>
            </a:r>
            <a:r>
              <a:rPr lang="en-US" sz="2800" b="1" dirty="0">
                <a:solidFill>
                  <a:srgbClr val="FF0000"/>
                </a:solidFill>
                <a:latin typeface="Consolas" panose="020B0609020204030204" pitchFamily="49" charset="0"/>
                <a:cs typeface="Consolas" panose="020B0609020204030204" pitchFamily="49" charset="0"/>
              </a:rPr>
              <a:t>&amp; ((1 &lt;&lt; n) - 1)</a:t>
            </a:r>
            <a:endParaRPr lang="en-US" sz="2800" b="1" i="1" dirty="0">
              <a:solidFill>
                <a:srgbClr val="FF0000"/>
              </a:solidFill>
              <a:latin typeface="Consolas" panose="020B0609020204030204" pitchFamily="49" charset="0"/>
              <a:cs typeface="Consolas" panose="020B0609020204030204" pitchFamily="49" charset="0"/>
            </a:endParaRPr>
          </a:p>
        </p:txBody>
      </p:sp>
      <p:sp>
        <p:nvSpPr>
          <p:cNvPr id="10" name="TextBox 9">
            <a:extLst>
              <a:ext uri="{FF2B5EF4-FFF2-40B4-BE49-F238E27FC236}">
                <a16:creationId xmlns:a16="http://schemas.microsoft.com/office/drawing/2014/main" id="{0506C6A5-EBDA-DE46-A248-B0B3F2E40BA1}"/>
              </a:ext>
            </a:extLst>
          </p:cNvPr>
          <p:cNvSpPr txBox="1"/>
          <p:nvPr/>
        </p:nvSpPr>
        <p:spPr>
          <a:xfrm>
            <a:off x="3048000" y="1021328"/>
            <a:ext cx="1219200" cy="646331"/>
          </a:xfrm>
          <a:prstGeom prst="rect">
            <a:avLst/>
          </a:prstGeom>
          <a:noFill/>
        </p:spPr>
        <p:txBody>
          <a:bodyPr wrap="square" rtlCol="0">
            <a:spAutoFit/>
          </a:bodyPr>
          <a:lstStyle/>
          <a:p>
            <a:r>
              <a:rPr lang="en-US" sz="3600" b="1" dirty="0">
                <a:latin typeface="Consolas" panose="020B0609020204030204" pitchFamily="49" charset="0"/>
                <a:cs typeface="Consolas" panose="020B0609020204030204" pitchFamily="49" charset="0"/>
              </a:rPr>
              <a:t>= 53</a:t>
            </a:r>
          </a:p>
        </p:txBody>
      </p:sp>
      <p:sp>
        <p:nvSpPr>
          <p:cNvPr id="11" name="TextBox 10">
            <a:extLst>
              <a:ext uri="{FF2B5EF4-FFF2-40B4-BE49-F238E27FC236}">
                <a16:creationId xmlns:a16="http://schemas.microsoft.com/office/drawing/2014/main" id="{6F9FCAAE-15DC-1744-A10E-B9084F40CFD8}"/>
              </a:ext>
            </a:extLst>
          </p:cNvPr>
          <p:cNvSpPr txBox="1"/>
          <p:nvPr/>
        </p:nvSpPr>
        <p:spPr>
          <a:xfrm>
            <a:off x="3048000" y="2125498"/>
            <a:ext cx="1219200" cy="646331"/>
          </a:xfrm>
          <a:prstGeom prst="rect">
            <a:avLst/>
          </a:prstGeom>
          <a:noFill/>
        </p:spPr>
        <p:txBody>
          <a:bodyPr wrap="square" rtlCol="0">
            <a:spAutoFit/>
          </a:bodyPr>
          <a:lstStyle/>
          <a:p>
            <a:r>
              <a:rPr lang="en-US" sz="3600" b="1" dirty="0">
                <a:latin typeface="Consolas" panose="020B0609020204030204" pitchFamily="49" charset="0"/>
                <a:cs typeface="Consolas" panose="020B0609020204030204" pitchFamily="49" charset="0"/>
              </a:rPr>
              <a:t>= 5</a:t>
            </a:r>
          </a:p>
        </p:txBody>
      </p:sp>
      <p:sp>
        <p:nvSpPr>
          <p:cNvPr id="12" name="TextBox 11">
            <a:extLst>
              <a:ext uri="{FF2B5EF4-FFF2-40B4-BE49-F238E27FC236}">
                <a16:creationId xmlns:a16="http://schemas.microsoft.com/office/drawing/2014/main" id="{0C198385-7D38-9242-8A2C-7AFEA3C2D4F3}"/>
              </a:ext>
            </a:extLst>
          </p:cNvPr>
          <p:cNvSpPr txBox="1"/>
          <p:nvPr/>
        </p:nvSpPr>
        <p:spPr>
          <a:xfrm>
            <a:off x="3048000" y="1573413"/>
            <a:ext cx="2057400" cy="646331"/>
          </a:xfrm>
          <a:prstGeom prst="rect">
            <a:avLst/>
          </a:prstGeom>
          <a:noFill/>
        </p:spPr>
        <p:txBody>
          <a:bodyPr wrap="square" rtlCol="0">
            <a:spAutoFit/>
          </a:bodyPr>
          <a:lstStyle/>
          <a:p>
            <a:r>
              <a:rPr lang="en-US" sz="3600" b="1" dirty="0">
                <a:latin typeface="Consolas" panose="020B0609020204030204" pitchFamily="49" charset="0"/>
                <a:cs typeface="Consolas" panose="020B0609020204030204" pitchFamily="49" charset="0"/>
              </a:rPr>
              <a:t>= 8 - 1</a:t>
            </a:r>
          </a:p>
        </p:txBody>
      </p:sp>
      <p:sp>
        <p:nvSpPr>
          <p:cNvPr id="13" name="TextBox 12">
            <a:extLst>
              <a:ext uri="{FF2B5EF4-FFF2-40B4-BE49-F238E27FC236}">
                <a16:creationId xmlns:a16="http://schemas.microsoft.com/office/drawing/2014/main" id="{2EF81C7C-7FFE-1340-8C29-BE2C36C6465B}"/>
              </a:ext>
            </a:extLst>
          </p:cNvPr>
          <p:cNvSpPr txBox="1"/>
          <p:nvPr/>
        </p:nvSpPr>
        <p:spPr>
          <a:xfrm>
            <a:off x="5295900" y="977636"/>
            <a:ext cx="3352800" cy="1785104"/>
          </a:xfrm>
          <a:prstGeom prst="rect">
            <a:avLst/>
          </a:prstGeom>
          <a:noFill/>
        </p:spPr>
        <p:txBody>
          <a:bodyPr wrap="square" rtlCol="0">
            <a:spAutoFit/>
          </a:bodyPr>
          <a:lstStyle/>
          <a:p>
            <a:pPr algn="ctr"/>
            <a:r>
              <a:rPr lang="en-US" sz="2200" dirty="0"/>
              <a:t>we’re kind of </a:t>
            </a:r>
            <a:r>
              <a:rPr lang="en-US" sz="2200" b="1" dirty="0"/>
              <a:t>truncating </a:t>
            </a:r>
            <a:r>
              <a:rPr lang="en-US" sz="2200" dirty="0"/>
              <a:t>this value to 3 bits, right? and truncation performs modular arithmetic… so this does </a:t>
            </a:r>
            <a:r>
              <a:rPr lang="en-US" sz="2200" b="1" dirty="0">
                <a:latin typeface="Consolas" panose="020B0609020204030204" pitchFamily="49" charset="0"/>
                <a:cs typeface="Consolas" panose="020B0609020204030204" pitchFamily="49" charset="0"/>
              </a:rPr>
              <a:t>53 % 8</a:t>
            </a:r>
            <a:r>
              <a:rPr lang="en-US" sz="2200" dirty="0"/>
              <a:t>.</a:t>
            </a:r>
            <a:endParaRPr lang="en-US" sz="2200" b="1" dirty="0">
              <a:latin typeface="Consolas" panose="020B0609020204030204" pitchFamily="49" charset="0"/>
              <a:cs typeface="Consolas" panose="020B0609020204030204" pitchFamily="49" charset="0"/>
            </a:endParaRPr>
          </a:p>
        </p:txBody>
      </p:sp>
      <p:sp>
        <p:nvSpPr>
          <p:cNvPr id="14" name="TextBox 13">
            <a:extLst>
              <a:ext uri="{FF2B5EF4-FFF2-40B4-BE49-F238E27FC236}">
                <a16:creationId xmlns:a16="http://schemas.microsoft.com/office/drawing/2014/main" id="{270B13CC-BF2F-A645-B0C0-934565F8C770}"/>
              </a:ext>
            </a:extLst>
          </p:cNvPr>
          <p:cNvSpPr txBox="1"/>
          <p:nvPr/>
        </p:nvSpPr>
        <p:spPr>
          <a:xfrm>
            <a:off x="1055135" y="2836253"/>
            <a:ext cx="7033728" cy="430887"/>
          </a:xfrm>
          <a:prstGeom prst="rect">
            <a:avLst/>
          </a:prstGeom>
          <a:noFill/>
        </p:spPr>
        <p:txBody>
          <a:bodyPr wrap="square" rtlCol="0">
            <a:spAutoFit/>
          </a:bodyPr>
          <a:lstStyle/>
          <a:p>
            <a:pPr algn="ctr"/>
            <a:r>
              <a:rPr lang="en-US" sz="2200" dirty="0"/>
              <a:t>so, if you want to </a:t>
            </a:r>
            <a:r>
              <a:rPr lang="en-US" sz="2200" b="1" dirty="0"/>
              <a:t>modulo by 2</a:t>
            </a:r>
            <a:r>
              <a:rPr lang="en-US" sz="2200" b="1" i="1" baseline="30000" dirty="0"/>
              <a:t>n</a:t>
            </a:r>
            <a:r>
              <a:rPr lang="en-US" sz="2200" b="1" dirty="0"/>
              <a:t>, AND with 2</a:t>
            </a:r>
            <a:r>
              <a:rPr lang="en-US" sz="2200" b="1" i="1" baseline="30000" dirty="0"/>
              <a:t>n</a:t>
            </a:r>
            <a:r>
              <a:rPr lang="en-US" sz="2200" b="1" dirty="0"/>
              <a:t>-1</a:t>
            </a:r>
            <a:r>
              <a:rPr lang="en-US" sz="2200" b="1" i="1" dirty="0"/>
              <a:t>.</a:t>
            </a:r>
            <a:endParaRPr lang="en-US" sz="2200" b="1" dirty="0">
              <a:latin typeface="Consolas" panose="020B0609020204030204" pitchFamily="49" charset="0"/>
              <a:cs typeface="Consolas" panose="020B0609020204030204" pitchFamily="49" charset="0"/>
            </a:endParaRPr>
          </a:p>
        </p:txBody>
      </p:sp>
      <p:sp>
        <p:nvSpPr>
          <p:cNvPr id="15" name="TextBox 14">
            <a:extLst>
              <a:ext uri="{FF2B5EF4-FFF2-40B4-BE49-F238E27FC236}">
                <a16:creationId xmlns:a16="http://schemas.microsoft.com/office/drawing/2014/main" id="{C3DA1C71-D6DA-7942-9B88-933461A36041}"/>
              </a:ext>
            </a:extLst>
          </p:cNvPr>
          <p:cNvSpPr txBox="1"/>
          <p:nvPr/>
        </p:nvSpPr>
        <p:spPr>
          <a:xfrm>
            <a:off x="1752599" y="4163154"/>
            <a:ext cx="5638800" cy="1107996"/>
          </a:xfrm>
          <a:prstGeom prst="rect">
            <a:avLst/>
          </a:prstGeom>
          <a:noFill/>
        </p:spPr>
        <p:txBody>
          <a:bodyPr wrap="square" rtlCol="0">
            <a:spAutoFit/>
          </a:bodyPr>
          <a:lstStyle/>
          <a:p>
            <a:pPr algn="ctr"/>
            <a:r>
              <a:rPr lang="en-US" sz="2200" dirty="0"/>
              <a:t>note that this </a:t>
            </a:r>
            <a:r>
              <a:rPr lang="en-US" sz="2200" b="1" dirty="0">
                <a:solidFill>
                  <a:srgbClr val="FF0000"/>
                </a:solidFill>
              </a:rPr>
              <a:t>only works for powers of 2! </a:t>
            </a:r>
            <a:r>
              <a:rPr lang="en-US" sz="2200" dirty="0"/>
              <a:t>you </a:t>
            </a:r>
            <a:r>
              <a:rPr lang="en-US" sz="2200" b="1" dirty="0">
                <a:solidFill>
                  <a:srgbClr val="FF0000"/>
                </a:solidFill>
              </a:rPr>
              <a:t>cannot</a:t>
            </a:r>
            <a:r>
              <a:rPr lang="en-US" sz="2200" dirty="0"/>
              <a:t> do </a:t>
            </a:r>
            <a:r>
              <a:rPr lang="en-US" sz="2200" b="1" dirty="0">
                <a:latin typeface="Consolas" panose="020B0609020204030204" pitchFamily="49" charset="0"/>
                <a:cs typeface="Consolas" panose="020B0609020204030204" pitchFamily="49" charset="0"/>
              </a:rPr>
              <a:t>x &amp; </a:t>
            </a:r>
            <a:r>
              <a:rPr lang="en-US" sz="2200" b="1" dirty="0">
                <a:solidFill>
                  <a:schemeClr val="accent3">
                    <a:lumMod val="75000"/>
                  </a:schemeClr>
                </a:solidFill>
                <a:latin typeface="Consolas" panose="020B0609020204030204" pitchFamily="49" charset="0"/>
                <a:cs typeface="Consolas" panose="020B0609020204030204" pitchFamily="49" charset="0"/>
              </a:rPr>
              <a:t>49</a:t>
            </a:r>
            <a:r>
              <a:rPr lang="en-US" sz="2200" b="1" dirty="0"/>
              <a:t> </a:t>
            </a:r>
            <a:r>
              <a:rPr lang="en-US" sz="2200" dirty="0"/>
              <a:t>to do </a:t>
            </a:r>
            <a:r>
              <a:rPr lang="en-US" sz="2200" b="1" dirty="0">
                <a:latin typeface="Consolas" panose="020B0609020204030204" pitchFamily="49" charset="0"/>
                <a:cs typeface="Consolas" panose="020B0609020204030204" pitchFamily="49" charset="0"/>
              </a:rPr>
              <a:t>x % </a:t>
            </a:r>
            <a:r>
              <a:rPr lang="en-US" sz="2200" b="1" dirty="0">
                <a:solidFill>
                  <a:schemeClr val="accent3">
                    <a:lumMod val="75000"/>
                  </a:schemeClr>
                </a:solidFill>
                <a:latin typeface="Consolas" panose="020B0609020204030204" pitchFamily="49" charset="0"/>
                <a:cs typeface="Consolas" panose="020B0609020204030204" pitchFamily="49" charset="0"/>
              </a:rPr>
              <a:t>50</a:t>
            </a:r>
            <a:r>
              <a:rPr lang="en-US" sz="2200" b="1" dirty="0">
                <a:latin typeface="Consolas" panose="020B0609020204030204" pitchFamily="49" charset="0"/>
                <a:cs typeface="Consolas" panose="020B0609020204030204" pitchFamily="49" charset="0"/>
              </a:rPr>
              <a:t> </a:t>
            </a:r>
            <a:r>
              <a:rPr lang="en-US" sz="2200" dirty="0"/>
              <a:t>because 50 is not a power of 2.</a:t>
            </a:r>
            <a:endParaRPr lang="en-US" sz="2200" b="1"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9617736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P spid="9" grpId="0"/>
      <p:bldP spid="10" grpId="0"/>
      <p:bldP spid="11" grpId="0"/>
      <p:bldP spid="12" grpId="0"/>
      <p:bldP spid="13" grpId="0"/>
      <p:bldP spid="14"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Bit shifting</a:t>
            </a:r>
          </a:p>
        </p:txBody>
      </p:sp>
      <p:sp>
        <p:nvSpPr>
          <p:cNvPr id="3" name="Footer Placeholder 2"/>
          <p:cNvSpPr>
            <a:spLocks noGrp="1"/>
          </p:cNvSpPr>
          <p:nvPr>
            <p:ph type="ftr" sz="quarter" idx="11"/>
          </p:nvPr>
        </p:nvSpPr>
        <p:spPr/>
        <p:txBody>
          <a:bodyPr/>
          <a:lstStyle/>
          <a:p>
            <a:r>
              <a:rPr lang="is-IS"/>
              <a:t>CS447</a:t>
            </a:r>
            <a:endParaRPr lang="en-US" dirty="0"/>
          </a:p>
        </p:txBody>
      </p:sp>
      <p:sp>
        <p:nvSpPr>
          <p:cNvPr id="4" name="Slide Number Placeholder 3"/>
          <p:cNvSpPr>
            <a:spLocks noGrp="1"/>
          </p:cNvSpPr>
          <p:nvPr>
            <p:ph type="sldNum" sz="quarter" idx="12"/>
          </p:nvPr>
        </p:nvSpPr>
        <p:spPr/>
        <p:txBody>
          <a:bodyPr/>
          <a:lstStyle/>
          <a:p>
            <a:fld id="{3552B95B-556F-44BD-91A5-D80C1B9E2BB3}" type="slidenum">
              <a:rPr lang="en-US" smtClean="0"/>
              <a:pPr/>
              <a:t>3</a:t>
            </a:fld>
            <a:endParaRPr lang="en-US"/>
          </a:p>
        </p:txBody>
      </p:sp>
    </p:spTree>
    <p:extLst>
      <p:ext uri="{BB962C8B-B14F-4D97-AF65-F5344CB8AC3E}">
        <p14:creationId xmlns:p14="http://schemas.microsoft.com/office/powerpoint/2010/main" val="28213008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Bit shifting</a:t>
            </a:r>
          </a:p>
        </p:txBody>
      </p:sp>
      <p:sp>
        <p:nvSpPr>
          <p:cNvPr id="3" name="Content Placeholder 2"/>
          <p:cNvSpPr>
            <a:spLocks noGrp="1"/>
          </p:cNvSpPr>
          <p:nvPr>
            <p:ph idx="1"/>
          </p:nvPr>
        </p:nvSpPr>
        <p:spPr>
          <a:xfrm>
            <a:off x="152400" y="495301"/>
            <a:ext cx="8763000" cy="533399"/>
          </a:xfrm>
        </p:spPr>
        <p:txBody>
          <a:bodyPr/>
          <a:lstStyle/>
          <a:p>
            <a:r>
              <a:rPr lang="en-US" dirty="0"/>
              <a:t>besides AND, OR, and NOT, we can </a:t>
            </a:r>
            <a:r>
              <a:rPr lang="en-US" b="1" dirty="0"/>
              <a:t>move bits around, </a:t>
            </a:r>
            <a:r>
              <a:rPr lang="en-US" dirty="0"/>
              <a:t>too.</a:t>
            </a:r>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4</a:t>
            </a:fld>
            <a:endParaRPr lang="en-US"/>
          </a:p>
        </p:txBody>
      </p:sp>
      <p:sp>
        <p:nvSpPr>
          <p:cNvPr id="7" name="TextBox 6"/>
          <p:cNvSpPr txBox="1"/>
          <p:nvPr/>
        </p:nvSpPr>
        <p:spPr>
          <a:xfrm>
            <a:off x="2191793" y="979486"/>
            <a:ext cx="3142207" cy="523220"/>
          </a:xfrm>
          <a:prstGeom prst="rect">
            <a:avLst/>
          </a:prstGeom>
          <a:noFill/>
        </p:spPr>
        <p:txBody>
          <a:bodyPr wrap="none" rtlCol="0">
            <a:spAutoFit/>
          </a:bodyPr>
          <a:lstStyle/>
          <a:p>
            <a:pPr algn="r"/>
            <a:r>
              <a:rPr lang="en-US" sz="2800" b="1" dirty="0">
                <a:latin typeface="Consolas" charset="0"/>
                <a:ea typeface="Consolas" charset="0"/>
                <a:cs typeface="Consolas" charset="0"/>
              </a:rPr>
              <a:t>1 1 0 0 1 1 1 1</a:t>
            </a:r>
          </a:p>
        </p:txBody>
      </p:sp>
      <p:sp>
        <p:nvSpPr>
          <p:cNvPr id="8" name="TextBox 7"/>
          <p:cNvSpPr txBox="1"/>
          <p:nvPr/>
        </p:nvSpPr>
        <p:spPr>
          <a:xfrm>
            <a:off x="1797454" y="1770262"/>
            <a:ext cx="3536546" cy="523220"/>
          </a:xfrm>
          <a:prstGeom prst="rect">
            <a:avLst/>
          </a:prstGeom>
          <a:noFill/>
        </p:spPr>
        <p:txBody>
          <a:bodyPr wrap="none" rtlCol="0">
            <a:spAutoFit/>
          </a:bodyPr>
          <a:lstStyle/>
          <a:p>
            <a:pPr algn="r"/>
            <a:r>
              <a:rPr lang="en-US" sz="2800" b="1" dirty="0">
                <a:latin typeface="Consolas" charset="0"/>
                <a:ea typeface="Consolas" charset="0"/>
                <a:cs typeface="Consolas" charset="0"/>
              </a:rPr>
              <a:t>1 1 0 0 1 1 1 1 </a:t>
            </a:r>
            <a:r>
              <a:rPr lang="en-US" sz="2800" b="1" dirty="0">
                <a:solidFill>
                  <a:srgbClr val="FF0000"/>
                </a:solidFill>
                <a:latin typeface="Consolas" charset="0"/>
                <a:ea typeface="Consolas" charset="0"/>
                <a:cs typeface="Consolas" charset="0"/>
              </a:rPr>
              <a:t>0</a:t>
            </a:r>
          </a:p>
        </p:txBody>
      </p:sp>
      <p:sp>
        <p:nvSpPr>
          <p:cNvPr id="9" name="TextBox 8"/>
          <p:cNvSpPr txBox="1"/>
          <p:nvPr/>
        </p:nvSpPr>
        <p:spPr>
          <a:xfrm>
            <a:off x="1403116" y="2562880"/>
            <a:ext cx="3930884" cy="523220"/>
          </a:xfrm>
          <a:prstGeom prst="rect">
            <a:avLst/>
          </a:prstGeom>
          <a:noFill/>
        </p:spPr>
        <p:txBody>
          <a:bodyPr wrap="none" rtlCol="0">
            <a:spAutoFit/>
          </a:bodyPr>
          <a:lstStyle/>
          <a:p>
            <a:pPr algn="r"/>
            <a:r>
              <a:rPr lang="en-US" sz="2800" b="1" dirty="0">
                <a:latin typeface="Consolas" charset="0"/>
                <a:ea typeface="Consolas" charset="0"/>
                <a:cs typeface="Consolas" charset="0"/>
              </a:rPr>
              <a:t>1 1 0 0 1 1 1 1 </a:t>
            </a:r>
            <a:r>
              <a:rPr lang="en-US" sz="2800" b="1" dirty="0">
                <a:solidFill>
                  <a:srgbClr val="FF0000"/>
                </a:solidFill>
                <a:latin typeface="Consolas" charset="0"/>
                <a:ea typeface="Consolas" charset="0"/>
                <a:cs typeface="Consolas" charset="0"/>
              </a:rPr>
              <a:t>0 0</a:t>
            </a:r>
          </a:p>
        </p:txBody>
      </p:sp>
      <p:sp>
        <p:nvSpPr>
          <p:cNvPr id="10" name="TextBox 9"/>
          <p:cNvSpPr txBox="1"/>
          <p:nvPr/>
        </p:nvSpPr>
        <p:spPr>
          <a:xfrm>
            <a:off x="1008777" y="3355498"/>
            <a:ext cx="4325223" cy="523220"/>
          </a:xfrm>
          <a:prstGeom prst="rect">
            <a:avLst/>
          </a:prstGeom>
          <a:noFill/>
        </p:spPr>
        <p:txBody>
          <a:bodyPr wrap="none" rtlCol="0">
            <a:spAutoFit/>
          </a:bodyPr>
          <a:lstStyle/>
          <a:p>
            <a:pPr algn="r"/>
            <a:r>
              <a:rPr lang="en-US" sz="2800" b="1" dirty="0">
                <a:latin typeface="Consolas" charset="0"/>
                <a:ea typeface="Consolas" charset="0"/>
                <a:cs typeface="Consolas" charset="0"/>
              </a:rPr>
              <a:t>1 1 0 0 1 1 1 1 </a:t>
            </a:r>
            <a:r>
              <a:rPr lang="en-US" sz="2800" b="1" dirty="0">
                <a:solidFill>
                  <a:srgbClr val="FF0000"/>
                </a:solidFill>
                <a:latin typeface="Consolas" charset="0"/>
                <a:ea typeface="Consolas" charset="0"/>
                <a:cs typeface="Consolas" charset="0"/>
              </a:rPr>
              <a:t>0 0 0</a:t>
            </a:r>
          </a:p>
        </p:txBody>
      </p:sp>
      <p:sp>
        <p:nvSpPr>
          <p:cNvPr id="11" name="TextBox 10"/>
          <p:cNvSpPr txBox="1"/>
          <p:nvPr/>
        </p:nvSpPr>
        <p:spPr>
          <a:xfrm>
            <a:off x="614437" y="4148116"/>
            <a:ext cx="4719562" cy="523220"/>
          </a:xfrm>
          <a:prstGeom prst="rect">
            <a:avLst/>
          </a:prstGeom>
          <a:noFill/>
        </p:spPr>
        <p:txBody>
          <a:bodyPr wrap="none" rtlCol="0">
            <a:spAutoFit/>
          </a:bodyPr>
          <a:lstStyle/>
          <a:p>
            <a:pPr algn="r"/>
            <a:r>
              <a:rPr lang="en-US" sz="2800" b="1" dirty="0">
                <a:latin typeface="Consolas" charset="0"/>
                <a:ea typeface="Consolas" charset="0"/>
                <a:cs typeface="Consolas" charset="0"/>
              </a:rPr>
              <a:t>1 1 0 0 1 1 1 1 </a:t>
            </a:r>
            <a:r>
              <a:rPr lang="en-US" sz="2800" b="1" dirty="0">
                <a:solidFill>
                  <a:srgbClr val="FF0000"/>
                </a:solidFill>
                <a:latin typeface="Consolas" charset="0"/>
                <a:ea typeface="Consolas" charset="0"/>
                <a:cs typeface="Consolas" charset="0"/>
              </a:rPr>
              <a:t>0 0 0 0</a:t>
            </a:r>
          </a:p>
        </p:txBody>
      </p:sp>
      <p:sp>
        <p:nvSpPr>
          <p:cNvPr id="12" name="TextBox 11"/>
          <p:cNvSpPr txBox="1"/>
          <p:nvPr/>
        </p:nvSpPr>
        <p:spPr>
          <a:xfrm>
            <a:off x="5333999" y="985304"/>
            <a:ext cx="2209801" cy="769441"/>
          </a:xfrm>
          <a:prstGeom prst="rect">
            <a:avLst/>
          </a:prstGeom>
          <a:noFill/>
        </p:spPr>
        <p:txBody>
          <a:bodyPr wrap="square" rtlCol="0">
            <a:spAutoFit/>
          </a:bodyPr>
          <a:lstStyle/>
          <a:p>
            <a:r>
              <a:rPr lang="en-US" sz="2200" dirty="0"/>
              <a:t>if we shift these bits </a:t>
            </a:r>
            <a:r>
              <a:rPr lang="en-US" sz="2200" b="1" dirty="0"/>
              <a:t>left by 1</a:t>
            </a:r>
            <a:r>
              <a:rPr lang="mr-IN" sz="2200" b="1" dirty="0"/>
              <a:t>…</a:t>
            </a:r>
            <a:endParaRPr lang="en-US" sz="2200" dirty="0"/>
          </a:p>
        </p:txBody>
      </p:sp>
      <p:sp>
        <p:nvSpPr>
          <p:cNvPr id="13" name="TextBox 12"/>
          <p:cNvSpPr txBox="1"/>
          <p:nvPr/>
        </p:nvSpPr>
        <p:spPr>
          <a:xfrm>
            <a:off x="5333999" y="1770262"/>
            <a:ext cx="3657601" cy="430887"/>
          </a:xfrm>
          <a:prstGeom prst="rect">
            <a:avLst/>
          </a:prstGeom>
          <a:noFill/>
        </p:spPr>
        <p:txBody>
          <a:bodyPr wrap="square" rtlCol="0">
            <a:spAutoFit/>
          </a:bodyPr>
          <a:lstStyle/>
          <a:p>
            <a:r>
              <a:rPr lang="en-US" sz="2200" dirty="0"/>
              <a:t>we stick a </a:t>
            </a:r>
            <a:r>
              <a:rPr lang="en-US" sz="2200" b="1" dirty="0"/>
              <a:t>0</a:t>
            </a:r>
            <a:r>
              <a:rPr lang="en-US" sz="2200" dirty="0"/>
              <a:t> at the bottom.</a:t>
            </a:r>
          </a:p>
        </p:txBody>
      </p:sp>
      <p:grpSp>
        <p:nvGrpSpPr>
          <p:cNvPr id="23" name="Group 22"/>
          <p:cNvGrpSpPr/>
          <p:nvPr/>
        </p:nvGrpSpPr>
        <p:grpSpPr>
          <a:xfrm>
            <a:off x="2039393" y="1438062"/>
            <a:ext cx="3065173" cy="364194"/>
            <a:chOff x="2039393" y="1438062"/>
            <a:chExt cx="3065173" cy="364194"/>
          </a:xfrm>
        </p:grpSpPr>
        <p:cxnSp>
          <p:nvCxnSpPr>
            <p:cNvPr id="15" name="Straight Arrow Connector 14"/>
            <p:cNvCxnSpPr/>
            <p:nvPr/>
          </p:nvCxnSpPr>
          <p:spPr>
            <a:xfrm flipH="1">
              <a:off x="2039393" y="1438062"/>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2433732" y="1438062"/>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2828071" y="1438062"/>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3222410" y="1438062"/>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3616749" y="1438062"/>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4011088" y="1438062"/>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4405427" y="1438062"/>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a:off x="4799766" y="1438062"/>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4" name="TextBox 23"/>
          <p:cNvSpPr txBox="1"/>
          <p:nvPr/>
        </p:nvSpPr>
        <p:spPr>
          <a:xfrm>
            <a:off x="5333998" y="2606654"/>
            <a:ext cx="3657601" cy="430887"/>
          </a:xfrm>
          <a:prstGeom prst="rect">
            <a:avLst/>
          </a:prstGeom>
          <a:noFill/>
        </p:spPr>
        <p:txBody>
          <a:bodyPr wrap="square" rtlCol="0">
            <a:spAutoFit/>
          </a:bodyPr>
          <a:lstStyle/>
          <a:p>
            <a:r>
              <a:rPr lang="en-US" sz="2200" dirty="0"/>
              <a:t>again!</a:t>
            </a:r>
          </a:p>
        </p:txBody>
      </p:sp>
      <p:grpSp>
        <p:nvGrpSpPr>
          <p:cNvPr id="58" name="Group 57"/>
          <p:cNvGrpSpPr/>
          <p:nvPr/>
        </p:nvGrpSpPr>
        <p:grpSpPr>
          <a:xfrm>
            <a:off x="1638801" y="2242460"/>
            <a:ext cx="3453258" cy="364194"/>
            <a:chOff x="1638801" y="2242460"/>
            <a:chExt cx="3453258" cy="364194"/>
          </a:xfrm>
        </p:grpSpPr>
        <p:cxnSp>
          <p:nvCxnSpPr>
            <p:cNvPr id="26" name="Straight Arrow Connector 25"/>
            <p:cNvCxnSpPr/>
            <p:nvPr/>
          </p:nvCxnSpPr>
          <p:spPr>
            <a:xfrm flipH="1">
              <a:off x="1638801" y="2242460"/>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2033140" y="2242460"/>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a:off x="2427479" y="2242460"/>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a:off x="2821818" y="2242460"/>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3216157" y="2242460"/>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3610496" y="2242460"/>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4004835" y="2242460"/>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4399174" y="2242460"/>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a:off x="4787259" y="2242460"/>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57" name="Group 56"/>
          <p:cNvGrpSpPr/>
          <p:nvPr/>
        </p:nvGrpSpPr>
        <p:grpSpPr>
          <a:xfrm>
            <a:off x="1288398" y="3046858"/>
            <a:ext cx="3802827" cy="364194"/>
            <a:chOff x="1288398" y="3046858"/>
            <a:chExt cx="3802827" cy="364194"/>
          </a:xfrm>
        </p:grpSpPr>
        <p:cxnSp>
          <p:nvCxnSpPr>
            <p:cNvPr id="35" name="Straight Arrow Connector 34"/>
            <p:cNvCxnSpPr/>
            <p:nvPr/>
          </p:nvCxnSpPr>
          <p:spPr>
            <a:xfrm flipH="1">
              <a:off x="1637967" y="3046858"/>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H="1">
              <a:off x="2032306" y="3046858"/>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2426645" y="3046858"/>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a:off x="2820984" y="3046858"/>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H="1">
              <a:off x="3215323" y="3046858"/>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a:off x="3609662" y="3046858"/>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a:off x="4004001" y="3046858"/>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H="1">
              <a:off x="4398340" y="3046858"/>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H="1">
              <a:off x="4786425" y="3046858"/>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a:off x="1288398" y="3046858"/>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56" name="Group 55"/>
          <p:cNvGrpSpPr/>
          <p:nvPr/>
        </p:nvGrpSpPr>
        <p:grpSpPr>
          <a:xfrm>
            <a:off x="907400" y="3820414"/>
            <a:ext cx="4197166" cy="371116"/>
            <a:chOff x="907400" y="3820414"/>
            <a:chExt cx="4197166" cy="371116"/>
          </a:xfrm>
        </p:grpSpPr>
        <p:cxnSp>
          <p:nvCxnSpPr>
            <p:cNvPr id="45" name="Straight Arrow Connector 44"/>
            <p:cNvCxnSpPr/>
            <p:nvPr/>
          </p:nvCxnSpPr>
          <p:spPr>
            <a:xfrm flipH="1">
              <a:off x="1651308" y="3820414"/>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H="1">
              <a:off x="2045647" y="3820414"/>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H="1">
              <a:off x="2439986" y="3820414"/>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H="1">
              <a:off x="2834325" y="3820414"/>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H="1">
              <a:off x="3228664" y="3820414"/>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H="1">
              <a:off x="3623003" y="3820414"/>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flipH="1">
              <a:off x="4017342" y="3820414"/>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flipH="1">
              <a:off x="4411681" y="3820414"/>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H="1">
              <a:off x="4799766" y="3820414"/>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flipH="1">
              <a:off x="1250716" y="3827336"/>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flipH="1">
              <a:off x="907400" y="3820414"/>
              <a:ext cx="304800" cy="3641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59" name="TextBox 58"/>
          <p:cNvSpPr txBox="1"/>
          <p:nvPr/>
        </p:nvSpPr>
        <p:spPr>
          <a:xfrm>
            <a:off x="5333998" y="3365243"/>
            <a:ext cx="3657601" cy="430887"/>
          </a:xfrm>
          <a:prstGeom prst="rect">
            <a:avLst/>
          </a:prstGeom>
          <a:noFill/>
        </p:spPr>
        <p:txBody>
          <a:bodyPr wrap="square" rtlCol="0">
            <a:spAutoFit/>
          </a:bodyPr>
          <a:lstStyle/>
          <a:p>
            <a:r>
              <a:rPr lang="en-US" sz="2200" dirty="0"/>
              <a:t>AGAIN!</a:t>
            </a:r>
          </a:p>
        </p:txBody>
      </p:sp>
      <p:sp>
        <p:nvSpPr>
          <p:cNvPr id="60" name="TextBox 59"/>
          <p:cNvSpPr txBox="1"/>
          <p:nvPr/>
        </p:nvSpPr>
        <p:spPr>
          <a:xfrm>
            <a:off x="5333998" y="4157861"/>
            <a:ext cx="3657601" cy="430887"/>
          </a:xfrm>
          <a:prstGeom prst="rect">
            <a:avLst/>
          </a:prstGeom>
          <a:noFill/>
        </p:spPr>
        <p:txBody>
          <a:bodyPr wrap="square" rtlCol="0">
            <a:spAutoFit/>
          </a:bodyPr>
          <a:lstStyle/>
          <a:p>
            <a:r>
              <a:rPr lang="en-US" sz="2200" b="1" dirty="0"/>
              <a:t>AGAIN!!!!</a:t>
            </a:r>
          </a:p>
        </p:txBody>
      </p:sp>
    </p:spTree>
    <p:extLst>
      <p:ext uri="{BB962C8B-B14F-4D97-AF65-F5344CB8AC3E}">
        <p14:creationId xmlns:p14="http://schemas.microsoft.com/office/powerpoint/2010/main" val="6941439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5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3" grpId="0"/>
      <p:bldP spid="24" grpId="0"/>
      <p:bldP spid="59" grpId="0"/>
      <p:bldP spid="6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rect Access Storage 10"/>
          <p:cNvSpPr/>
          <p:nvPr/>
        </p:nvSpPr>
        <p:spPr>
          <a:xfrm rot="16200000">
            <a:off x="15020" y="3625994"/>
            <a:ext cx="1341561" cy="1176172"/>
          </a:xfrm>
          <a:prstGeom prst="flowChartMagneticDrum">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sz="2000" b="1" dirty="0"/>
          </a:p>
        </p:txBody>
      </p:sp>
      <p:sp>
        <p:nvSpPr>
          <p:cNvPr id="2" name="Title 1"/>
          <p:cNvSpPr>
            <a:spLocks noGrp="1"/>
          </p:cNvSpPr>
          <p:nvPr>
            <p:ph type="title"/>
          </p:nvPr>
        </p:nvSpPr>
        <p:spPr/>
        <p:txBody>
          <a:bodyPr/>
          <a:lstStyle/>
          <a:p>
            <a:r>
              <a:rPr lang="en-US" dirty="0"/>
              <a:t>Left-shifting in C/Java and MIPS </a:t>
            </a:r>
            <a:r>
              <a:rPr lang="en-US" sz="1600" dirty="0"/>
              <a:t>(animated)</a:t>
            </a:r>
            <a:endParaRPr lang="en-US" dirty="0"/>
          </a:p>
        </p:txBody>
      </p:sp>
      <p:sp>
        <p:nvSpPr>
          <p:cNvPr id="3" name="Content Placeholder 2"/>
          <p:cNvSpPr>
            <a:spLocks noGrp="1"/>
          </p:cNvSpPr>
          <p:nvPr>
            <p:ph idx="1"/>
          </p:nvPr>
        </p:nvSpPr>
        <p:spPr>
          <a:xfrm>
            <a:off x="152400" y="495301"/>
            <a:ext cx="8763000" cy="2362199"/>
          </a:xfrm>
        </p:spPr>
        <p:txBody>
          <a:bodyPr/>
          <a:lstStyle/>
          <a:p>
            <a:r>
              <a:rPr lang="en-US" dirty="0"/>
              <a:t>C/Java/Python/etc. use the &lt;&lt; operator for left shift:</a:t>
            </a:r>
          </a:p>
          <a:p>
            <a:pPr marL="0" indent="0">
              <a:buNone/>
            </a:pPr>
            <a:r>
              <a:rPr lang="en-US" sz="2800" b="1" dirty="0">
                <a:latin typeface="Consolas" charset="0"/>
                <a:ea typeface="Consolas" charset="0"/>
                <a:cs typeface="Consolas" charset="0"/>
              </a:rPr>
              <a:t>  B = A &lt;&lt; 4; </a:t>
            </a:r>
            <a:r>
              <a:rPr lang="en-US" sz="2800" i="1" dirty="0">
                <a:solidFill>
                  <a:schemeClr val="accent3">
                    <a:lumMod val="50000"/>
                  </a:schemeClr>
                </a:solidFill>
                <a:latin typeface="Consolas" charset="0"/>
                <a:ea typeface="Consolas" charset="0"/>
                <a:cs typeface="Consolas" charset="0"/>
              </a:rPr>
              <a:t>// B = A shifted left 4 bits</a:t>
            </a:r>
          </a:p>
          <a:p>
            <a:r>
              <a:rPr lang="en-US" dirty="0"/>
              <a:t>MIPS has the </a:t>
            </a:r>
            <a:r>
              <a:rPr lang="en-US" b="1" dirty="0" err="1"/>
              <a:t>sll</a:t>
            </a:r>
            <a:r>
              <a:rPr lang="en-US" dirty="0"/>
              <a:t> (</a:t>
            </a:r>
            <a:r>
              <a:rPr lang="en-US" b="1" dirty="0"/>
              <a:t>S</a:t>
            </a:r>
            <a:r>
              <a:rPr lang="en-US" dirty="0"/>
              <a:t>hift </a:t>
            </a:r>
            <a:r>
              <a:rPr lang="en-US" b="1" dirty="0"/>
              <a:t>L</a:t>
            </a:r>
            <a:r>
              <a:rPr lang="en-US" dirty="0"/>
              <a:t>eft </a:t>
            </a:r>
            <a:r>
              <a:rPr lang="en-US" b="1" dirty="0"/>
              <a:t>L</a:t>
            </a:r>
            <a:r>
              <a:rPr lang="en-US" dirty="0"/>
              <a:t>ogical) instruction:</a:t>
            </a:r>
          </a:p>
          <a:p>
            <a:pPr marL="0" indent="0">
              <a:buNone/>
            </a:pPr>
            <a:r>
              <a:rPr lang="en-US" sz="2800" b="1" dirty="0">
                <a:latin typeface="Consolas" charset="0"/>
                <a:ea typeface="Consolas" charset="0"/>
                <a:cs typeface="Consolas" charset="0"/>
              </a:rPr>
              <a:t>  </a:t>
            </a:r>
            <a:r>
              <a:rPr lang="en-US" sz="2800" b="1" dirty="0" err="1">
                <a:solidFill>
                  <a:srgbClr val="FF0000"/>
                </a:solidFill>
                <a:latin typeface="Consolas" charset="0"/>
                <a:ea typeface="Consolas" charset="0"/>
                <a:cs typeface="Consolas" charset="0"/>
              </a:rPr>
              <a:t>sll</a:t>
            </a:r>
            <a:r>
              <a:rPr lang="en-US" sz="2800" b="1" dirty="0">
                <a:solidFill>
                  <a:srgbClr val="FF0000"/>
                </a:solidFill>
                <a:latin typeface="Consolas" charset="0"/>
                <a:ea typeface="Consolas" charset="0"/>
                <a:cs typeface="Consolas" charset="0"/>
              </a:rPr>
              <a:t> </a:t>
            </a:r>
            <a:r>
              <a:rPr lang="en-US" sz="2800" b="1" dirty="0">
                <a:latin typeface="Consolas" charset="0"/>
                <a:ea typeface="Consolas" charset="0"/>
                <a:cs typeface="Consolas" charset="0"/>
              </a:rPr>
              <a:t>t2, t0, 4 </a:t>
            </a:r>
            <a:r>
              <a:rPr lang="en-US" sz="2800" i="1" dirty="0">
                <a:solidFill>
                  <a:schemeClr val="accent3">
                    <a:lumMod val="50000"/>
                  </a:schemeClr>
                </a:solidFill>
                <a:latin typeface="Consolas" charset="0"/>
                <a:ea typeface="Consolas" charset="0"/>
                <a:cs typeface="Consolas" charset="0"/>
              </a:rPr>
              <a:t># t2 = t0 &lt;&lt; 4</a:t>
            </a:r>
          </a:p>
          <a:p>
            <a:r>
              <a:rPr lang="en-US" dirty="0"/>
              <a:t>but wait. if the bottom 4 bits of the result are now 0s</a:t>
            </a:r>
            <a:r>
              <a:rPr lang="mr-IN" dirty="0"/>
              <a:t>…</a:t>
            </a:r>
            <a:endParaRPr lang="en-US" dirty="0"/>
          </a:p>
          <a:p>
            <a:pPr lvl="1"/>
            <a:r>
              <a:rPr lang="mr-IN" dirty="0"/>
              <a:t>…</a:t>
            </a:r>
            <a:r>
              <a:rPr lang="en-US" dirty="0"/>
              <a:t>what happened to the </a:t>
            </a:r>
            <a:r>
              <a:rPr lang="en-US" i="1" dirty="0"/>
              <a:t>top</a:t>
            </a:r>
            <a:r>
              <a:rPr lang="en-US" dirty="0"/>
              <a:t> 4 bits?</a:t>
            </a:r>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5</a:t>
            </a:fld>
            <a:endParaRPr lang="en-US"/>
          </a:p>
        </p:txBody>
      </p:sp>
      <p:sp>
        <p:nvSpPr>
          <p:cNvPr id="7" name="TextBox 6"/>
          <p:cNvSpPr txBox="1"/>
          <p:nvPr/>
        </p:nvSpPr>
        <p:spPr>
          <a:xfrm>
            <a:off x="1619317" y="2828156"/>
            <a:ext cx="6883671" cy="523220"/>
          </a:xfrm>
          <a:prstGeom prst="rect">
            <a:avLst/>
          </a:prstGeom>
          <a:noFill/>
        </p:spPr>
        <p:txBody>
          <a:bodyPr wrap="square" rtlCol="0">
            <a:spAutoFit/>
          </a:bodyPr>
          <a:lstStyle/>
          <a:p>
            <a:pPr algn="r"/>
            <a:r>
              <a:rPr lang="en-US" sz="2800" b="1" dirty="0">
                <a:latin typeface="Consolas" charset="0"/>
                <a:ea typeface="Consolas" charset="0"/>
                <a:cs typeface="Consolas" charset="0"/>
              </a:rPr>
              <a:t>0000 0000 1111 1100 1101 1100 1111</a:t>
            </a:r>
          </a:p>
        </p:txBody>
      </p:sp>
      <p:sp>
        <p:nvSpPr>
          <p:cNvPr id="8" name="TextBox 7"/>
          <p:cNvSpPr txBox="1"/>
          <p:nvPr/>
        </p:nvSpPr>
        <p:spPr>
          <a:xfrm>
            <a:off x="685800" y="2828156"/>
            <a:ext cx="1003435" cy="523220"/>
          </a:xfrm>
          <a:prstGeom prst="rect">
            <a:avLst/>
          </a:prstGeom>
          <a:noFill/>
        </p:spPr>
        <p:txBody>
          <a:bodyPr wrap="square" rtlCol="0">
            <a:spAutoFit/>
          </a:bodyPr>
          <a:lstStyle/>
          <a:p>
            <a:pPr algn="r"/>
            <a:r>
              <a:rPr lang="en-US" sz="2800" b="1" dirty="0">
                <a:latin typeface="Consolas" charset="0"/>
                <a:ea typeface="Consolas" charset="0"/>
                <a:cs typeface="Consolas" charset="0"/>
              </a:rPr>
              <a:t>0011</a:t>
            </a:r>
          </a:p>
        </p:txBody>
      </p:sp>
      <p:sp>
        <p:nvSpPr>
          <p:cNvPr id="9" name="TextBox 8"/>
          <p:cNvSpPr txBox="1"/>
          <p:nvPr/>
        </p:nvSpPr>
        <p:spPr>
          <a:xfrm>
            <a:off x="9601200" y="2828156"/>
            <a:ext cx="1003435" cy="523220"/>
          </a:xfrm>
          <a:prstGeom prst="rect">
            <a:avLst/>
          </a:prstGeom>
          <a:noFill/>
        </p:spPr>
        <p:txBody>
          <a:bodyPr wrap="square" rtlCol="0">
            <a:spAutoFit/>
          </a:bodyPr>
          <a:lstStyle/>
          <a:p>
            <a:pPr algn="r"/>
            <a:r>
              <a:rPr lang="en-US" sz="2800" b="1" dirty="0">
                <a:solidFill>
                  <a:srgbClr val="FF0000"/>
                </a:solidFill>
                <a:latin typeface="Consolas" charset="0"/>
                <a:ea typeface="Consolas" charset="0"/>
                <a:cs typeface="Consolas" charset="0"/>
              </a:rPr>
              <a:t>0000</a:t>
            </a:r>
          </a:p>
        </p:txBody>
      </p:sp>
      <p:sp>
        <p:nvSpPr>
          <p:cNvPr id="10" name="Direct Access Storage 9"/>
          <p:cNvSpPr/>
          <p:nvPr/>
        </p:nvSpPr>
        <p:spPr>
          <a:xfrm rot="16200000">
            <a:off x="126833" y="3737807"/>
            <a:ext cx="1117935" cy="1176172"/>
          </a:xfrm>
          <a:custGeom>
            <a:avLst/>
            <a:gdLst>
              <a:gd name="connsiteX0" fmla="*/ 1667 w 10000"/>
              <a:gd name="connsiteY0" fmla="*/ 0 h 10000"/>
              <a:gd name="connsiteX1" fmla="*/ 8333 w 10000"/>
              <a:gd name="connsiteY1" fmla="*/ 0 h 10000"/>
              <a:gd name="connsiteX2" fmla="*/ 10000 w 10000"/>
              <a:gd name="connsiteY2" fmla="*/ 5000 h 10000"/>
              <a:gd name="connsiteX3" fmla="*/ 8333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8333 w 10000"/>
              <a:gd name="connsiteY0" fmla="*/ 10000 h 10000"/>
              <a:gd name="connsiteX1" fmla="*/ 6666 w 10000"/>
              <a:gd name="connsiteY1" fmla="*/ 5000 h 10000"/>
              <a:gd name="connsiteX2" fmla="*/ 8333 w 10000"/>
              <a:gd name="connsiteY2" fmla="*/ 0 h 10000"/>
              <a:gd name="connsiteX0" fmla="*/ 1667 w 10000"/>
              <a:gd name="connsiteY0" fmla="*/ 0 h 10000"/>
              <a:gd name="connsiteX1" fmla="*/ 8333 w 10000"/>
              <a:gd name="connsiteY1" fmla="*/ 0 h 10000"/>
              <a:gd name="connsiteX2" fmla="*/ 10000 w 10000"/>
              <a:gd name="connsiteY2" fmla="*/ 5000 h 10000"/>
              <a:gd name="connsiteX3" fmla="*/ 8333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682"/>
              <a:gd name="connsiteY0" fmla="*/ 0 h 10000"/>
              <a:gd name="connsiteX1" fmla="*/ 8333 w 10682"/>
              <a:gd name="connsiteY1" fmla="*/ 0 h 10000"/>
              <a:gd name="connsiteX2" fmla="*/ 10000 w 10682"/>
              <a:gd name="connsiteY2" fmla="*/ 5000 h 10000"/>
              <a:gd name="connsiteX3" fmla="*/ 8333 w 10682"/>
              <a:gd name="connsiteY3" fmla="*/ 10000 h 10000"/>
              <a:gd name="connsiteX4" fmla="*/ 1667 w 10682"/>
              <a:gd name="connsiteY4" fmla="*/ 10000 h 10000"/>
              <a:gd name="connsiteX5" fmla="*/ 0 w 10682"/>
              <a:gd name="connsiteY5" fmla="*/ 5000 h 10000"/>
              <a:gd name="connsiteX6" fmla="*/ 1667 w 10682"/>
              <a:gd name="connsiteY6" fmla="*/ 0 h 10000"/>
              <a:gd name="connsiteX0" fmla="*/ 8333 w 10682"/>
              <a:gd name="connsiteY0" fmla="*/ 10000 h 10000"/>
              <a:gd name="connsiteX1" fmla="*/ 6666 w 10682"/>
              <a:gd name="connsiteY1" fmla="*/ 5000 h 10000"/>
              <a:gd name="connsiteX2" fmla="*/ 8333 w 10682"/>
              <a:gd name="connsiteY2" fmla="*/ 0 h 10000"/>
              <a:gd name="connsiteX0" fmla="*/ 8333 w 10682"/>
              <a:gd name="connsiteY0" fmla="*/ 10000 h 10000"/>
              <a:gd name="connsiteX1" fmla="*/ 1667 w 10682"/>
              <a:gd name="connsiteY1" fmla="*/ 10000 h 10000"/>
              <a:gd name="connsiteX2" fmla="*/ 0 w 10682"/>
              <a:gd name="connsiteY2" fmla="*/ 5000 h 10000"/>
              <a:gd name="connsiteX3" fmla="*/ 1667 w 10682"/>
              <a:gd name="connsiteY3" fmla="*/ 0 h 10000"/>
              <a:gd name="connsiteX4" fmla="*/ 8333 w 10682"/>
              <a:gd name="connsiteY4" fmla="*/ 0 h 10000"/>
              <a:gd name="connsiteX5" fmla="*/ 10682 w 10682"/>
              <a:gd name="connsiteY5" fmla="*/ 5777 h 10000"/>
              <a:gd name="connsiteX0" fmla="*/ 1667 w 10000"/>
              <a:gd name="connsiteY0" fmla="*/ 0 h 10000"/>
              <a:gd name="connsiteX1" fmla="*/ 8333 w 10000"/>
              <a:gd name="connsiteY1" fmla="*/ 0 h 10000"/>
              <a:gd name="connsiteX2" fmla="*/ 10000 w 10000"/>
              <a:gd name="connsiteY2" fmla="*/ 5000 h 10000"/>
              <a:gd name="connsiteX3" fmla="*/ 8333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8333 w 10000"/>
              <a:gd name="connsiteY0" fmla="*/ 10000 h 10000"/>
              <a:gd name="connsiteX1" fmla="*/ 6666 w 10000"/>
              <a:gd name="connsiteY1" fmla="*/ 5000 h 10000"/>
              <a:gd name="connsiteX2" fmla="*/ 8333 w 10000"/>
              <a:gd name="connsiteY2" fmla="*/ 0 h 10000"/>
              <a:gd name="connsiteX0" fmla="*/ 8333 w 10000"/>
              <a:gd name="connsiteY0" fmla="*/ 10000 h 10000"/>
              <a:gd name="connsiteX1" fmla="*/ 1667 w 10000"/>
              <a:gd name="connsiteY1" fmla="*/ 10000 h 10000"/>
              <a:gd name="connsiteX2" fmla="*/ 0 w 10000"/>
              <a:gd name="connsiteY2" fmla="*/ 5000 h 10000"/>
              <a:gd name="connsiteX3" fmla="*/ 1667 w 10000"/>
              <a:gd name="connsiteY3" fmla="*/ 0 h 10000"/>
              <a:gd name="connsiteX4" fmla="*/ 8333 w 10000"/>
              <a:gd name="connsiteY4" fmla="*/ 0 h 10000"/>
              <a:gd name="connsiteX0" fmla="*/ 1667 w 8538"/>
              <a:gd name="connsiteY0" fmla="*/ 0 h 10000"/>
              <a:gd name="connsiteX1" fmla="*/ 8333 w 8538"/>
              <a:gd name="connsiteY1" fmla="*/ 0 h 10000"/>
              <a:gd name="connsiteX2" fmla="*/ 6781 w 8538"/>
              <a:gd name="connsiteY2" fmla="*/ 5000 h 10000"/>
              <a:gd name="connsiteX3" fmla="*/ 8333 w 8538"/>
              <a:gd name="connsiteY3" fmla="*/ 10000 h 10000"/>
              <a:gd name="connsiteX4" fmla="*/ 1667 w 8538"/>
              <a:gd name="connsiteY4" fmla="*/ 10000 h 10000"/>
              <a:gd name="connsiteX5" fmla="*/ 0 w 8538"/>
              <a:gd name="connsiteY5" fmla="*/ 5000 h 10000"/>
              <a:gd name="connsiteX6" fmla="*/ 1667 w 8538"/>
              <a:gd name="connsiteY6" fmla="*/ 0 h 10000"/>
              <a:gd name="connsiteX0" fmla="*/ 8333 w 8538"/>
              <a:gd name="connsiteY0" fmla="*/ 10000 h 10000"/>
              <a:gd name="connsiteX1" fmla="*/ 6666 w 8538"/>
              <a:gd name="connsiteY1" fmla="*/ 5000 h 10000"/>
              <a:gd name="connsiteX2" fmla="*/ 8333 w 8538"/>
              <a:gd name="connsiteY2" fmla="*/ 0 h 10000"/>
              <a:gd name="connsiteX0" fmla="*/ 8333 w 8538"/>
              <a:gd name="connsiteY0" fmla="*/ 10000 h 10000"/>
              <a:gd name="connsiteX1" fmla="*/ 1667 w 8538"/>
              <a:gd name="connsiteY1" fmla="*/ 10000 h 10000"/>
              <a:gd name="connsiteX2" fmla="*/ 0 w 8538"/>
              <a:gd name="connsiteY2" fmla="*/ 5000 h 10000"/>
              <a:gd name="connsiteX3" fmla="*/ 1667 w 8538"/>
              <a:gd name="connsiteY3" fmla="*/ 0 h 10000"/>
              <a:gd name="connsiteX4" fmla="*/ 8333 w 8538"/>
              <a:gd name="connsiteY4" fmla="*/ 0 h 10000"/>
              <a:gd name="connsiteX0" fmla="*/ 1952 w 10000"/>
              <a:gd name="connsiteY0" fmla="*/ 0 h 10000"/>
              <a:gd name="connsiteX1" fmla="*/ 9760 w 10000"/>
              <a:gd name="connsiteY1" fmla="*/ 0 h 10000"/>
              <a:gd name="connsiteX2" fmla="*/ 7942 w 10000"/>
              <a:gd name="connsiteY2" fmla="*/ 5000 h 10000"/>
              <a:gd name="connsiteX3" fmla="*/ 9760 w 10000"/>
              <a:gd name="connsiteY3" fmla="*/ 10000 h 10000"/>
              <a:gd name="connsiteX4" fmla="*/ 1952 w 10000"/>
              <a:gd name="connsiteY4" fmla="*/ 10000 h 10000"/>
              <a:gd name="connsiteX5" fmla="*/ 0 w 10000"/>
              <a:gd name="connsiteY5" fmla="*/ 5000 h 10000"/>
              <a:gd name="connsiteX6" fmla="*/ 1952 w 10000"/>
              <a:gd name="connsiteY6" fmla="*/ 0 h 10000"/>
              <a:gd name="connsiteX0" fmla="*/ 9760 w 10000"/>
              <a:gd name="connsiteY0" fmla="*/ 10000 h 10000"/>
              <a:gd name="connsiteX1" fmla="*/ 7807 w 10000"/>
              <a:gd name="connsiteY1" fmla="*/ 5000 h 10000"/>
              <a:gd name="connsiteX2" fmla="*/ 9760 w 10000"/>
              <a:gd name="connsiteY2" fmla="*/ 0 h 10000"/>
              <a:gd name="connsiteX0" fmla="*/ 9760 w 10000"/>
              <a:gd name="connsiteY0" fmla="*/ 10000 h 10000"/>
              <a:gd name="connsiteX1" fmla="*/ 1952 w 10000"/>
              <a:gd name="connsiteY1" fmla="*/ 10000 h 10000"/>
              <a:gd name="connsiteX2" fmla="*/ 0 w 10000"/>
              <a:gd name="connsiteY2" fmla="*/ 5000 h 10000"/>
              <a:gd name="connsiteX3" fmla="*/ 1952 w 10000"/>
              <a:gd name="connsiteY3" fmla="*/ 0 h 10000"/>
              <a:gd name="connsiteX4" fmla="*/ 9760 w 10000"/>
              <a:gd name="connsiteY4" fmla="*/ 0 h 10000"/>
              <a:gd name="connsiteX0" fmla="*/ 1952 w 9760"/>
              <a:gd name="connsiteY0" fmla="*/ 0 h 10000"/>
              <a:gd name="connsiteX1" fmla="*/ 9760 w 9760"/>
              <a:gd name="connsiteY1" fmla="*/ 0 h 10000"/>
              <a:gd name="connsiteX2" fmla="*/ 7942 w 9760"/>
              <a:gd name="connsiteY2" fmla="*/ 5000 h 10000"/>
              <a:gd name="connsiteX3" fmla="*/ 9760 w 9760"/>
              <a:gd name="connsiteY3" fmla="*/ 10000 h 10000"/>
              <a:gd name="connsiteX4" fmla="*/ 1952 w 9760"/>
              <a:gd name="connsiteY4" fmla="*/ 10000 h 10000"/>
              <a:gd name="connsiteX5" fmla="*/ 0 w 9760"/>
              <a:gd name="connsiteY5" fmla="*/ 5000 h 10000"/>
              <a:gd name="connsiteX6" fmla="*/ 1952 w 9760"/>
              <a:gd name="connsiteY6" fmla="*/ 0 h 10000"/>
              <a:gd name="connsiteX0" fmla="*/ 9760 w 9760"/>
              <a:gd name="connsiteY0" fmla="*/ 10000 h 10000"/>
              <a:gd name="connsiteX1" fmla="*/ 7807 w 9760"/>
              <a:gd name="connsiteY1" fmla="*/ 5000 h 10000"/>
              <a:gd name="connsiteX2" fmla="*/ 9760 w 9760"/>
              <a:gd name="connsiteY2" fmla="*/ 0 h 10000"/>
              <a:gd name="connsiteX0" fmla="*/ 9760 w 9760"/>
              <a:gd name="connsiteY0" fmla="*/ 10000 h 10000"/>
              <a:gd name="connsiteX1" fmla="*/ 1952 w 9760"/>
              <a:gd name="connsiteY1" fmla="*/ 10000 h 10000"/>
              <a:gd name="connsiteX2" fmla="*/ 0 w 9760"/>
              <a:gd name="connsiteY2" fmla="*/ 5000 h 10000"/>
              <a:gd name="connsiteX3" fmla="*/ 1952 w 9760"/>
              <a:gd name="connsiteY3" fmla="*/ 0 h 10000"/>
              <a:gd name="connsiteX4" fmla="*/ 9760 w 9760"/>
              <a:gd name="connsiteY4" fmla="*/ 0 h 10000"/>
              <a:gd name="connsiteX0" fmla="*/ 2000 w 10000"/>
              <a:gd name="connsiteY0" fmla="*/ 0 h 10000"/>
              <a:gd name="connsiteX1" fmla="*/ 10000 w 10000"/>
              <a:gd name="connsiteY1" fmla="*/ 0 h 10000"/>
              <a:gd name="connsiteX2" fmla="*/ 8137 w 10000"/>
              <a:gd name="connsiteY2" fmla="*/ 5000 h 10000"/>
              <a:gd name="connsiteX3" fmla="*/ 10000 w 10000"/>
              <a:gd name="connsiteY3" fmla="*/ 10000 h 10000"/>
              <a:gd name="connsiteX4" fmla="*/ 2000 w 10000"/>
              <a:gd name="connsiteY4" fmla="*/ 10000 h 10000"/>
              <a:gd name="connsiteX5" fmla="*/ 0 w 10000"/>
              <a:gd name="connsiteY5" fmla="*/ 5000 h 10000"/>
              <a:gd name="connsiteX6" fmla="*/ 2000 w 10000"/>
              <a:gd name="connsiteY6" fmla="*/ 0 h 10000"/>
              <a:gd name="connsiteX0" fmla="*/ 10000 w 10000"/>
              <a:gd name="connsiteY0" fmla="*/ 10000 h 10000"/>
              <a:gd name="connsiteX1" fmla="*/ 7999 w 10000"/>
              <a:gd name="connsiteY1" fmla="*/ 5000 h 10000"/>
              <a:gd name="connsiteX2" fmla="*/ 10000 w 10000"/>
              <a:gd name="connsiteY2" fmla="*/ 0 h 10000"/>
              <a:gd name="connsiteX0" fmla="*/ 10000 w 10000"/>
              <a:gd name="connsiteY0" fmla="*/ 10000 h 10000"/>
              <a:gd name="connsiteX1" fmla="*/ 2000 w 10000"/>
              <a:gd name="connsiteY1" fmla="*/ 10000 h 10000"/>
              <a:gd name="connsiteX2" fmla="*/ 0 w 10000"/>
              <a:gd name="connsiteY2" fmla="*/ 5000 h 10000"/>
              <a:gd name="connsiteX3" fmla="*/ 2000 w 10000"/>
              <a:gd name="connsiteY3" fmla="*/ 0 h 10000"/>
              <a:gd name="connsiteX4" fmla="*/ 10000 w 10000"/>
              <a:gd name="connsiteY4" fmla="*/ 0 h 10000"/>
              <a:gd name="connsiteX0" fmla="*/ 2000 w 10000"/>
              <a:gd name="connsiteY0" fmla="*/ 0 h 10000"/>
              <a:gd name="connsiteX1" fmla="*/ 10000 w 10000"/>
              <a:gd name="connsiteY1" fmla="*/ 0 h 10000"/>
              <a:gd name="connsiteX2" fmla="*/ 8137 w 10000"/>
              <a:gd name="connsiteY2" fmla="*/ 5000 h 10000"/>
              <a:gd name="connsiteX3" fmla="*/ 10000 w 10000"/>
              <a:gd name="connsiteY3" fmla="*/ 10000 h 10000"/>
              <a:gd name="connsiteX4" fmla="*/ 2000 w 10000"/>
              <a:gd name="connsiteY4" fmla="*/ 10000 h 10000"/>
              <a:gd name="connsiteX5" fmla="*/ 0 w 10000"/>
              <a:gd name="connsiteY5" fmla="*/ 5000 h 10000"/>
              <a:gd name="connsiteX6" fmla="*/ 2000 w 10000"/>
              <a:gd name="connsiteY6" fmla="*/ 0 h 10000"/>
              <a:gd name="connsiteX0" fmla="*/ 10000 w 10000"/>
              <a:gd name="connsiteY0" fmla="*/ 10000 h 10000"/>
              <a:gd name="connsiteX1" fmla="*/ 7772 w 10000"/>
              <a:gd name="connsiteY1" fmla="*/ 5000 h 10000"/>
              <a:gd name="connsiteX2" fmla="*/ 10000 w 10000"/>
              <a:gd name="connsiteY2" fmla="*/ 0 h 10000"/>
              <a:gd name="connsiteX0" fmla="*/ 10000 w 10000"/>
              <a:gd name="connsiteY0" fmla="*/ 10000 h 10000"/>
              <a:gd name="connsiteX1" fmla="*/ 2000 w 10000"/>
              <a:gd name="connsiteY1" fmla="*/ 10000 h 10000"/>
              <a:gd name="connsiteX2" fmla="*/ 0 w 10000"/>
              <a:gd name="connsiteY2" fmla="*/ 5000 h 10000"/>
              <a:gd name="connsiteX3" fmla="*/ 2000 w 10000"/>
              <a:gd name="connsiteY3" fmla="*/ 0 h 10000"/>
              <a:gd name="connsiteX4" fmla="*/ 10000 w 10000"/>
              <a:gd name="connsiteY4" fmla="*/ 0 h 10000"/>
              <a:gd name="connsiteX0" fmla="*/ 2000 w 10000"/>
              <a:gd name="connsiteY0" fmla="*/ 0 h 10000"/>
              <a:gd name="connsiteX1" fmla="*/ 10000 w 10000"/>
              <a:gd name="connsiteY1" fmla="*/ 0 h 10000"/>
              <a:gd name="connsiteX2" fmla="*/ 8137 w 10000"/>
              <a:gd name="connsiteY2" fmla="*/ 5000 h 10000"/>
              <a:gd name="connsiteX3" fmla="*/ 10000 w 10000"/>
              <a:gd name="connsiteY3" fmla="*/ 10000 h 10000"/>
              <a:gd name="connsiteX4" fmla="*/ 2000 w 10000"/>
              <a:gd name="connsiteY4" fmla="*/ 10000 h 10000"/>
              <a:gd name="connsiteX5" fmla="*/ 0 w 10000"/>
              <a:gd name="connsiteY5" fmla="*/ 5000 h 10000"/>
              <a:gd name="connsiteX6" fmla="*/ 2000 w 10000"/>
              <a:gd name="connsiteY6" fmla="*/ 0 h 10000"/>
              <a:gd name="connsiteX0" fmla="*/ 10000 w 10000"/>
              <a:gd name="connsiteY0" fmla="*/ 10000 h 10000"/>
              <a:gd name="connsiteX1" fmla="*/ 8075 w 10000"/>
              <a:gd name="connsiteY1" fmla="*/ 5000 h 10000"/>
              <a:gd name="connsiteX2" fmla="*/ 10000 w 10000"/>
              <a:gd name="connsiteY2" fmla="*/ 0 h 10000"/>
              <a:gd name="connsiteX0" fmla="*/ 10000 w 10000"/>
              <a:gd name="connsiteY0" fmla="*/ 10000 h 10000"/>
              <a:gd name="connsiteX1" fmla="*/ 2000 w 10000"/>
              <a:gd name="connsiteY1" fmla="*/ 10000 h 10000"/>
              <a:gd name="connsiteX2" fmla="*/ 0 w 10000"/>
              <a:gd name="connsiteY2" fmla="*/ 5000 h 10000"/>
              <a:gd name="connsiteX3" fmla="*/ 2000 w 10000"/>
              <a:gd name="connsiteY3" fmla="*/ 0 h 10000"/>
              <a:gd name="connsiteX4" fmla="*/ 1000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stroke="0" extrusionOk="0">
                <a:moveTo>
                  <a:pt x="2000" y="0"/>
                </a:moveTo>
                <a:lnTo>
                  <a:pt x="10000" y="0"/>
                </a:lnTo>
                <a:cubicBezTo>
                  <a:pt x="8152" y="1152"/>
                  <a:pt x="8137" y="2239"/>
                  <a:pt x="8137" y="5000"/>
                </a:cubicBezTo>
                <a:cubicBezTo>
                  <a:pt x="8137" y="7761"/>
                  <a:pt x="8757" y="9352"/>
                  <a:pt x="10000" y="10000"/>
                </a:cubicBezTo>
                <a:lnTo>
                  <a:pt x="2000" y="10000"/>
                </a:lnTo>
                <a:cubicBezTo>
                  <a:pt x="895" y="10000"/>
                  <a:pt x="0" y="7761"/>
                  <a:pt x="0" y="5000"/>
                </a:cubicBezTo>
                <a:cubicBezTo>
                  <a:pt x="0" y="2239"/>
                  <a:pt x="895" y="0"/>
                  <a:pt x="2000" y="0"/>
                </a:cubicBezTo>
                <a:close/>
              </a:path>
              <a:path w="10000" h="10000" fill="none" extrusionOk="0">
                <a:moveTo>
                  <a:pt x="10000" y="10000"/>
                </a:moveTo>
                <a:cubicBezTo>
                  <a:pt x="8894" y="10000"/>
                  <a:pt x="8075" y="7761"/>
                  <a:pt x="8075" y="5000"/>
                </a:cubicBezTo>
                <a:cubicBezTo>
                  <a:pt x="8075" y="2239"/>
                  <a:pt x="8894" y="0"/>
                  <a:pt x="10000" y="0"/>
                </a:cubicBezTo>
              </a:path>
              <a:path w="10000" h="10000" fill="none">
                <a:moveTo>
                  <a:pt x="10000" y="10000"/>
                </a:moveTo>
                <a:lnTo>
                  <a:pt x="2000" y="10000"/>
                </a:lnTo>
                <a:cubicBezTo>
                  <a:pt x="895" y="10000"/>
                  <a:pt x="0" y="7761"/>
                  <a:pt x="0" y="5000"/>
                </a:cubicBezTo>
                <a:cubicBezTo>
                  <a:pt x="0" y="2239"/>
                  <a:pt x="895" y="0"/>
                  <a:pt x="2000" y="0"/>
                </a:cubicBezTo>
                <a:lnTo>
                  <a:pt x="10000" y="0"/>
                </a:lnTo>
              </a:path>
            </a:pathLst>
          </a:cu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2000" b="1" dirty="0"/>
              <a:t>Bit Bucket</a:t>
            </a:r>
          </a:p>
        </p:txBody>
      </p:sp>
      <p:sp>
        <p:nvSpPr>
          <p:cNvPr id="12" name="TextBox 11"/>
          <p:cNvSpPr txBox="1"/>
          <p:nvPr/>
        </p:nvSpPr>
        <p:spPr>
          <a:xfrm>
            <a:off x="1905000" y="3523948"/>
            <a:ext cx="3798989" cy="400110"/>
          </a:xfrm>
          <a:prstGeom prst="rect">
            <a:avLst/>
          </a:prstGeom>
          <a:noFill/>
        </p:spPr>
        <p:txBody>
          <a:bodyPr wrap="none" rtlCol="0">
            <a:spAutoFit/>
          </a:bodyPr>
          <a:lstStyle/>
          <a:p>
            <a:r>
              <a:rPr lang="en-US" sz="2000" dirty="0"/>
              <a:t>the bit bucket is not a real place</a:t>
            </a:r>
          </a:p>
        </p:txBody>
      </p:sp>
      <p:sp>
        <p:nvSpPr>
          <p:cNvPr id="13" name="TextBox 12"/>
          <p:cNvSpPr txBox="1"/>
          <p:nvPr/>
        </p:nvSpPr>
        <p:spPr>
          <a:xfrm>
            <a:off x="3124200" y="3954835"/>
            <a:ext cx="2780954" cy="369332"/>
          </a:xfrm>
          <a:prstGeom prst="rect">
            <a:avLst/>
          </a:prstGeom>
          <a:noFill/>
        </p:spPr>
        <p:txBody>
          <a:bodyPr wrap="none" rtlCol="0">
            <a:spAutoFit/>
          </a:bodyPr>
          <a:lstStyle/>
          <a:p>
            <a:r>
              <a:rPr lang="en-US" sz="1800" dirty="0"/>
              <a:t>it's a programmer joke ok</a:t>
            </a:r>
          </a:p>
        </p:txBody>
      </p:sp>
      <p:sp>
        <p:nvSpPr>
          <p:cNvPr id="14" name="TextBox 13">
            <a:extLst>
              <a:ext uri="{FF2B5EF4-FFF2-40B4-BE49-F238E27FC236}">
                <a16:creationId xmlns:a16="http://schemas.microsoft.com/office/drawing/2014/main" id="{585968A2-3F05-114E-BAAD-DE723F789147}"/>
              </a:ext>
            </a:extLst>
          </p:cNvPr>
          <p:cNvSpPr txBox="1"/>
          <p:nvPr/>
        </p:nvSpPr>
        <p:spPr>
          <a:xfrm>
            <a:off x="2383872" y="4375965"/>
            <a:ext cx="6226728" cy="1107996"/>
          </a:xfrm>
          <a:prstGeom prst="rect">
            <a:avLst/>
          </a:prstGeom>
          <a:noFill/>
        </p:spPr>
        <p:txBody>
          <a:bodyPr wrap="square" rtlCol="0">
            <a:spAutoFit/>
          </a:bodyPr>
          <a:lstStyle/>
          <a:p>
            <a:pPr algn="ctr"/>
            <a:r>
              <a:rPr lang="en-US" sz="2200" dirty="0"/>
              <a:t>bits that get "shifted off" the top are </a:t>
            </a:r>
            <a:r>
              <a:rPr lang="en-US" sz="2200" b="1" dirty="0">
                <a:solidFill>
                  <a:srgbClr val="FF0000"/>
                </a:solidFill>
              </a:rPr>
              <a:t>discarded.</a:t>
            </a:r>
            <a:r>
              <a:rPr lang="en-US" sz="2200" dirty="0"/>
              <a:t> this is really a kind of </a:t>
            </a:r>
            <a:r>
              <a:rPr lang="en-US" sz="2200" b="1" dirty="0"/>
              <a:t>truncation, </a:t>
            </a:r>
            <a:r>
              <a:rPr lang="en-US" sz="2200" dirty="0"/>
              <a:t>and </a:t>
            </a:r>
            <a:r>
              <a:rPr lang="en-US" sz="2200" i="1" dirty="0"/>
              <a:t>may or may not</a:t>
            </a:r>
            <a:r>
              <a:rPr lang="en-US" sz="2200" dirty="0"/>
              <a:t> lead to strange results!</a:t>
            </a:r>
          </a:p>
        </p:txBody>
      </p:sp>
    </p:spTree>
    <p:extLst>
      <p:ext uri="{BB962C8B-B14F-4D97-AF65-F5344CB8AC3E}">
        <p14:creationId xmlns:p14="http://schemas.microsoft.com/office/powerpoint/2010/main" val="1314946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42" presetClass="path" presetSubtype="0" fill="hold" grpId="0" nodeType="clickEffect">
                                  <p:stCondLst>
                                    <p:cond delay="0"/>
                                  </p:stCondLst>
                                  <p:childTnLst>
                                    <p:animMotion origin="layout" path="M -1.11111E-6 4.44444E-6 L -0.175 -0.00056 " pathEditMode="relative" rAng="0" ptsTypes="AA">
                                      <p:cBhvr>
                                        <p:cTn id="18" dur="300" fill="hold"/>
                                        <p:tgtEl>
                                          <p:spTgt spid="9"/>
                                        </p:tgtEl>
                                        <p:attrNameLst>
                                          <p:attrName>ppt_x</p:attrName>
                                          <p:attrName>ppt_y</p:attrName>
                                        </p:attrNameLst>
                                      </p:cBhvr>
                                      <p:rCtr x="-8750" y="-28"/>
                                    </p:animMotion>
                                  </p:childTnLst>
                                </p:cTn>
                              </p:par>
                            </p:childTnLst>
                          </p:cTn>
                        </p:par>
                        <p:par>
                          <p:cTn id="19" fill="hold">
                            <p:stCondLst>
                              <p:cond delay="300"/>
                            </p:stCondLst>
                            <p:childTnLst>
                              <p:par>
                                <p:cTn id="20" presetID="42" presetClass="path" presetSubtype="0" decel="50000" fill="hold" grpId="1" nodeType="afterEffect">
                                  <p:stCondLst>
                                    <p:cond delay="0"/>
                                  </p:stCondLst>
                                  <p:childTnLst>
                                    <p:animMotion origin="layout" path="M -2.22222E-6 4.44444E-6 L -0.05347 0.00027 " pathEditMode="relative" rAng="0" ptsTypes="AA">
                                      <p:cBhvr>
                                        <p:cTn id="21" dur="200" fill="hold"/>
                                        <p:tgtEl>
                                          <p:spTgt spid="7"/>
                                        </p:tgtEl>
                                        <p:attrNameLst>
                                          <p:attrName>ppt_x</p:attrName>
                                          <p:attrName>ppt_y</p:attrName>
                                        </p:attrNameLst>
                                      </p:cBhvr>
                                      <p:rCtr x="-2674" y="0"/>
                                    </p:animMotion>
                                  </p:childTnLst>
                                </p:cTn>
                              </p:par>
                              <p:par>
                                <p:cTn id="22" presetID="42" presetClass="path" presetSubtype="0" decel="50000" fill="hold" grpId="1" nodeType="withEffect">
                                  <p:stCondLst>
                                    <p:cond delay="0"/>
                                  </p:stCondLst>
                                  <p:childTnLst>
                                    <p:animMotion origin="layout" path="M -1.11111E-6 4.44444E-6 L -0.05295 0.00027 " pathEditMode="relative" rAng="0" ptsTypes="AA">
                                      <p:cBhvr>
                                        <p:cTn id="23" dur="200" fill="hold"/>
                                        <p:tgtEl>
                                          <p:spTgt spid="8"/>
                                        </p:tgtEl>
                                        <p:attrNameLst>
                                          <p:attrName>ppt_x</p:attrName>
                                          <p:attrName>ppt_y</p:attrName>
                                        </p:attrNameLst>
                                      </p:cBhvr>
                                      <p:rCtr x="-2656" y="0"/>
                                    </p:animMotion>
                                  </p:childTnLst>
                                </p:cTn>
                              </p:par>
                            </p:childTnLst>
                          </p:cTn>
                        </p:par>
                        <p:par>
                          <p:cTn id="24" fill="hold">
                            <p:stCondLst>
                              <p:cond delay="500"/>
                            </p:stCondLst>
                            <p:childTnLst>
                              <p:par>
                                <p:cTn id="25" presetID="42" presetClass="path" presetSubtype="0" accel="50000" fill="hold" grpId="2" nodeType="afterEffect">
                                  <p:stCondLst>
                                    <p:cond delay="0"/>
                                  </p:stCondLst>
                                  <p:childTnLst>
                                    <p:animMotion origin="layout" path="M -0.05295 0.00027 L -0.05486 0.22611 " pathEditMode="relative" rAng="0" ptsTypes="AA">
                                      <p:cBhvr>
                                        <p:cTn id="26" dur="300" fill="hold"/>
                                        <p:tgtEl>
                                          <p:spTgt spid="8"/>
                                        </p:tgtEl>
                                        <p:attrNameLst>
                                          <p:attrName>ppt_x</p:attrName>
                                          <p:attrName>ppt_y</p:attrName>
                                        </p:attrNameLst>
                                      </p:cBhvr>
                                      <p:rCtr x="-104" y="11278"/>
                                    </p:animMotion>
                                  </p:childTnLst>
                                </p:cTn>
                              </p:par>
                              <p:par>
                                <p:cTn id="27" presetID="8" presetClass="emph" presetSubtype="0" accel="50000" fill="hold" grpId="3" nodeType="withEffect">
                                  <p:stCondLst>
                                    <p:cond delay="0"/>
                                  </p:stCondLst>
                                  <p:childTnLst>
                                    <p:animRot by="-10800000">
                                      <p:cBhvr>
                                        <p:cTn id="28" dur="300" fill="hold"/>
                                        <p:tgtEl>
                                          <p:spTgt spid="8"/>
                                        </p:tgtEl>
                                        <p:attrNameLst>
                                          <p:attrName>r</p:attrName>
                                        </p:attrNameLst>
                                      </p:cBhvr>
                                    </p:animRo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7" grpId="0"/>
      <p:bldP spid="7" grpId="1"/>
      <p:bldP spid="8" grpId="0"/>
      <p:bldP spid="8" grpId="1"/>
      <p:bldP spid="8" grpId="2"/>
      <p:bldP spid="8" grpId="3"/>
      <p:bldP spid="9" grpId="0"/>
      <p:bldP spid="10" grpId="0" animBg="1"/>
      <p:bldP spid="12" grpId="0"/>
      <p:bldP spid="13"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what does it DO?</a:t>
            </a:r>
          </a:p>
        </p:txBody>
      </p:sp>
      <p:sp>
        <p:nvSpPr>
          <p:cNvPr id="3" name="Content Placeholder 2"/>
          <p:cNvSpPr>
            <a:spLocks noGrp="1"/>
          </p:cNvSpPr>
          <p:nvPr>
            <p:ph idx="1"/>
          </p:nvPr>
        </p:nvSpPr>
        <p:spPr>
          <a:xfrm>
            <a:off x="152400" y="495301"/>
            <a:ext cx="8991600" cy="533399"/>
          </a:xfrm>
        </p:spPr>
        <p:txBody>
          <a:bodyPr/>
          <a:lstStyle/>
          <a:p>
            <a:r>
              <a:rPr lang="en-US" dirty="0"/>
              <a:t>let's start with a value like 5 and shift left and see what happens.</a:t>
            </a:r>
          </a:p>
        </p:txBody>
      </p:sp>
      <p:sp>
        <p:nvSpPr>
          <p:cNvPr id="4" name="Footer Placeholder 3"/>
          <p:cNvSpPr>
            <a:spLocks noGrp="1"/>
          </p:cNvSpPr>
          <p:nvPr>
            <p:ph type="ftr" sz="quarter" idx="11"/>
          </p:nvPr>
        </p:nvSpPr>
        <p:spPr/>
        <p:txBody>
          <a:bodyPr/>
          <a:lstStyle/>
          <a:p>
            <a:r>
              <a:rPr lang="is-IS"/>
              <a:t>CS447</a:t>
            </a:r>
            <a:endParaRPr lang="en-US"/>
          </a:p>
        </p:txBody>
      </p:sp>
      <p:sp>
        <p:nvSpPr>
          <p:cNvPr id="5" name="Slide Number Placeholder 4"/>
          <p:cNvSpPr>
            <a:spLocks noGrp="1"/>
          </p:cNvSpPr>
          <p:nvPr>
            <p:ph type="sldNum" sz="quarter" idx="12"/>
          </p:nvPr>
        </p:nvSpPr>
        <p:spPr/>
        <p:txBody>
          <a:bodyPr/>
          <a:lstStyle/>
          <a:p>
            <a:fld id="{3552B95B-556F-44BD-91A5-D80C1B9E2BB3}" type="slidenum">
              <a:rPr lang="en-US" smtClean="0"/>
              <a:pPr/>
              <a:t>6</a:t>
            </a:fld>
            <a:endParaRPr lang="en-US"/>
          </a:p>
        </p:txBody>
      </p:sp>
      <p:graphicFrame>
        <p:nvGraphicFramePr>
          <p:cNvPr id="6" name="Table 5"/>
          <p:cNvGraphicFramePr>
            <a:graphicFrameLocks noGrp="1"/>
          </p:cNvGraphicFramePr>
          <p:nvPr/>
        </p:nvGraphicFramePr>
        <p:xfrm>
          <a:off x="457200" y="1028700"/>
          <a:ext cx="4023360" cy="1036320"/>
        </p:xfrm>
        <a:graphic>
          <a:graphicData uri="http://schemas.openxmlformats.org/drawingml/2006/table">
            <a:tbl>
              <a:tblPr firstRow="1" bandRow="1">
                <a:tableStyleId>{21E4AEA4-8DFA-4A89-87EB-49C32662AFE0}</a:tableStyleId>
              </a:tblPr>
              <a:tblGrid>
                <a:gridCol w="2011680">
                  <a:extLst>
                    <a:ext uri="{9D8B030D-6E8A-4147-A177-3AD203B41FA5}">
                      <a16:colId xmlns:a16="http://schemas.microsoft.com/office/drawing/2014/main" val="20000"/>
                    </a:ext>
                  </a:extLst>
                </a:gridCol>
                <a:gridCol w="2011680">
                  <a:extLst>
                    <a:ext uri="{9D8B030D-6E8A-4147-A177-3AD203B41FA5}">
                      <a16:colId xmlns:a16="http://schemas.microsoft.com/office/drawing/2014/main" val="20001"/>
                    </a:ext>
                  </a:extLst>
                </a:gridCol>
              </a:tblGrid>
              <a:tr h="370840">
                <a:tc>
                  <a:txBody>
                    <a:bodyPr/>
                    <a:lstStyle/>
                    <a:p>
                      <a:pPr algn="ctr"/>
                      <a:r>
                        <a:rPr lang="en-US" sz="2800" dirty="0"/>
                        <a:t>Binary</a:t>
                      </a:r>
                    </a:p>
                  </a:txBody>
                  <a:tcPr anchor="ctr"/>
                </a:tc>
                <a:tc>
                  <a:txBody>
                    <a:bodyPr/>
                    <a:lstStyle/>
                    <a:p>
                      <a:pPr algn="ctr"/>
                      <a:r>
                        <a:rPr lang="en-US" sz="2800" dirty="0"/>
                        <a:t>Decimal</a:t>
                      </a:r>
                    </a:p>
                  </a:txBody>
                  <a:tcPr anchor="ctr"/>
                </a:tc>
                <a:extLst>
                  <a:ext uri="{0D108BD9-81ED-4DB2-BD59-A6C34878D82A}">
                    <a16:rowId xmlns:a16="http://schemas.microsoft.com/office/drawing/2014/main" val="10000"/>
                  </a:ext>
                </a:extLst>
              </a:tr>
              <a:tr h="370840">
                <a:tc>
                  <a:txBody>
                    <a:bodyPr/>
                    <a:lstStyle/>
                    <a:p>
                      <a:pPr algn="r"/>
                      <a:r>
                        <a:rPr lang="en-US" sz="2800" b="1" dirty="0">
                          <a:latin typeface="Consolas" charset="0"/>
                          <a:ea typeface="Consolas" charset="0"/>
                          <a:cs typeface="Consolas" charset="0"/>
                        </a:rPr>
                        <a:t>00000101</a:t>
                      </a:r>
                    </a:p>
                  </a:txBody>
                  <a:tcPr anchor="ctr"/>
                </a:tc>
                <a:tc>
                  <a:txBody>
                    <a:bodyPr/>
                    <a:lstStyle/>
                    <a:p>
                      <a:pPr algn="ctr"/>
                      <a:r>
                        <a:rPr lang="en-US" sz="2800" b="1" dirty="0"/>
                        <a:t>5</a:t>
                      </a:r>
                    </a:p>
                  </a:txBody>
                  <a:tcPr anchor="ctr"/>
                </a:tc>
                <a:extLst>
                  <a:ext uri="{0D108BD9-81ED-4DB2-BD59-A6C34878D82A}">
                    <a16:rowId xmlns:a16="http://schemas.microsoft.com/office/drawing/2014/main" val="10001"/>
                  </a:ext>
                </a:extLst>
              </a:tr>
            </a:tbl>
          </a:graphicData>
        </a:graphic>
      </p:graphicFrame>
      <p:graphicFrame>
        <p:nvGraphicFramePr>
          <p:cNvPr id="7" name="Table 6"/>
          <p:cNvGraphicFramePr>
            <a:graphicFrameLocks noGrp="1"/>
          </p:cNvGraphicFramePr>
          <p:nvPr/>
        </p:nvGraphicFramePr>
        <p:xfrm>
          <a:off x="457200" y="2065020"/>
          <a:ext cx="2011680" cy="51816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70840">
                <a:tc>
                  <a:txBody>
                    <a:bodyPr/>
                    <a:lstStyle/>
                    <a:p>
                      <a:pPr algn="r"/>
                      <a:r>
                        <a:rPr lang="en-US" sz="2800" b="1" dirty="0">
                          <a:latin typeface="Consolas" charset="0"/>
                          <a:ea typeface="Consolas" charset="0"/>
                          <a:cs typeface="Consolas" charset="0"/>
                        </a:rPr>
                        <a:t>00001010</a:t>
                      </a:r>
                    </a:p>
                  </a:txBody>
                  <a:tcPr anchor="ctr"/>
                </a:tc>
                <a:extLst>
                  <a:ext uri="{0D108BD9-81ED-4DB2-BD59-A6C34878D82A}">
                    <a16:rowId xmlns:a16="http://schemas.microsoft.com/office/drawing/2014/main" val="10000"/>
                  </a:ext>
                </a:extLst>
              </a:tr>
            </a:tbl>
          </a:graphicData>
        </a:graphic>
      </p:graphicFrame>
      <p:graphicFrame>
        <p:nvGraphicFramePr>
          <p:cNvPr id="10" name="Table 9"/>
          <p:cNvGraphicFramePr>
            <a:graphicFrameLocks noGrp="1"/>
          </p:cNvGraphicFramePr>
          <p:nvPr/>
        </p:nvGraphicFramePr>
        <p:xfrm>
          <a:off x="2468880" y="2065020"/>
          <a:ext cx="2011680" cy="51816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70840">
                <a:tc>
                  <a:txBody>
                    <a:bodyPr/>
                    <a:lstStyle/>
                    <a:p>
                      <a:pPr algn="ctr"/>
                      <a:r>
                        <a:rPr lang="en-US" sz="2800" b="1" dirty="0"/>
                        <a:t>10</a:t>
                      </a:r>
                    </a:p>
                  </a:txBody>
                  <a:tcPr anchor="ctr"/>
                </a:tc>
                <a:extLst>
                  <a:ext uri="{0D108BD9-81ED-4DB2-BD59-A6C34878D82A}">
                    <a16:rowId xmlns:a16="http://schemas.microsoft.com/office/drawing/2014/main" val="10000"/>
                  </a:ext>
                </a:extLst>
              </a:tr>
            </a:tbl>
          </a:graphicData>
        </a:graphic>
      </p:graphicFrame>
      <p:graphicFrame>
        <p:nvGraphicFramePr>
          <p:cNvPr id="11" name="Table 10"/>
          <p:cNvGraphicFramePr>
            <a:graphicFrameLocks noGrp="1"/>
          </p:cNvGraphicFramePr>
          <p:nvPr/>
        </p:nvGraphicFramePr>
        <p:xfrm>
          <a:off x="457200" y="2583180"/>
          <a:ext cx="2011680" cy="51816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70840">
                <a:tc>
                  <a:txBody>
                    <a:bodyPr/>
                    <a:lstStyle/>
                    <a:p>
                      <a:pPr algn="r"/>
                      <a:r>
                        <a:rPr lang="en-US" sz="2800" b="1" dirty="0">
                          <a:latin typeface="Consolas" charset="0"/>
                          <a:ea typeface="Consolas" charset="0"/>
                          <a:cs typeface="Consolas" charset="0"/>
                        </a:rPr>
                        <a:t>00010100</a:t>
                      </a:r>
                    </a:p>
                  </a:txBody>
                  <a:tcPr anchor="ctr"/>
                </a:tc>
                <a:extLst>
                  <a:ext uri="{0D108BD9-81ED-4DB2-BD59-A6C34878D82A}">
                    <a16:rowId xmlns:a16="http://schemas.microsoft.com/office/drawing/2014/main" val="10000"/>
                  </a:ext>
                </a:extLst>
              </a:tr>
            </a:tbl>
          </a:graphicData>
        </a:graphic>
      </p:graphicFrame>
      <p:graphicFrame>
        <p:nvGraphicFramePr>
          <p:cNvPr id="12" name="Table 11"/>
          <p:cNvGraphicFramePr>
            <a:graphicFrameLocks noGrp="1"/>
          </p:cNvGraphicFramePr>
          <p:nvPr/>
        </p:nvGraphicFramePr>
        <p:xfrm>
          <a:off x="2468880" y="2583180"/>
          <a:ext cx="2011680" cy="51816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70840">
                <a:tc>
                  <a:txBody>
                    <a:bodyPr/>
                    <a:lstStyle/>
                    <a:p>
                      <a:pPr algn="ctr"/>
                      <a:r>
                        <a:rPr lang="en-US" sz="2800" b="1" dirty="0"/>
                        <a:t>20</a:t>
                      </a:r>
                    </a:p>
                  </a:txBody>
                  <a:tcPr anchor="ctr"/>
                </a:tc>
                <a:extLst>
                  <a:ext uri="{0D108BD9-81ED-4DB2-BD59-A6C34878D82A}">
                    <a16:rowId xmlns:a16="http://schemas.microsoft.com/office/drawing/2014/main" val="10000"/>
                  </a:ext>
                </a:extLst>
              </a:tr>
            </a:tbl>
          </a:graphicData>
        </a:graphic>
      </p:graphicFrame>
      <p:graphicFrame>
        <p:nvGraphicFramePr>
          <p:cNvPr id="13" name="Table 12"/>
          <p:cNvGraphicFramePr>
            <a:graphicFrameLocks noGrp="1"/>
          </p:cNvGraphicFramePr>
          <p:nvPr/>
        </p:nvGraphicFramePr>
        <p:xfrm>
          <a:off x="457200" y="3101340"/>
          <a:ext cx="2011680" cy="51816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70840">
                <a:tc>
                  <a:txBody>
                    <a:bodyPr/>
                    <a:lstStyle/>
                    <a:p>
                      <a:pPr algn="r"/>
                      <a:r>
                        <a:rPr lang="en-US" sz="2800" b="1" dirty="0">
                          <a:latin typeface="Consolas" charset="0"/>
                          <a:ea typeface="Consolas" charset="0"/>
                          <a:cs typeface="Consolas" charset="0"/>
                        </a:rPr>
                        <a:t>00101000</a:t>
                      </a:r>
                    </a:p>
                  </a:txBody>
                  <a:tcPr anchor="ctr"/>
                </a:tc>
                <a:extLst>
                  <a:ext uri="{0D108BD9-81ED-4DB2-BD59-A6C34878D82A}">
                    <a16:rowId xmlns:a16="http://schemas.microsoft.com/office/drawing/2014/main" val="10000"/>
                  </a:ext>
                </a:extLst>
              </a:tr>
            </a:tbl>
          </a:graphicData>
        </a:graphic>
      </p:graphicFrame>
      <p:graphicFrame>
        <p:nvGraphicFramePr>
          <p:cNvPr id="14" name="Table 13"/>
          <p:cNvGraphicFramePr>
            <a:graphicFrameLocks noGrp="1"/>
          </p:cNvGraphicFramePr>
          <p:nvPr/>
        </p:nvGraphicFramePr>
        <p:xfrm>
          <a:off x="2468880" y="3101340"/>
          <a:ext cx="2011680" cy="51816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70840">
                <a:tc>
                  <a:txBody>
                    <a:bodyPr/>
                    <a:lstStyle/>
                    <a:p>
                      <a:pPr algn="ctr"/>
                      <a:r>
                        <a:rPr lang="en-US" sz="2800" b="1" dirty="0"/>
                        <a:t>40</a:t>
                      </a:r>
                    </a:p>
                  </a:txBody>
                  <a:tcPr anchor="ctr"/>
                </a:tc>
                <a:extLst>
                  <a:ext uri="{0D108BD9-81ED-4DB2-BD59-A6C34878D82A}">
                    <a16:rowId xmlns:a16="http://schemas.microsoft.com/office/drawing/2014/main" val="10000"/>
                  </a:ext>
                </a:extLst>
              </a:tr>
            </a:tbl>
          </a:graphicData>
        </a:graphic>
      </p:graphicFrame>
      <p:graphicFrame>
        <p:nvGraphicFramePr>
          <p:cNvPr id="16" name="Table 15"/>
          <p:cNvGraphicFramePr>
            <a:graphicFrameLocks noGrp="1"/>
          </p:cNvGraphicFramePr>
          <p:nvPr/>
        </p:nvGraphicFramePr>
        <p:xfrm>
          <a:off x="457200" y="3620560"/>
          <a:ext cx="2011680" cy="51816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70840">
                <a:tc>
                  <a:txBody>
                    <a:bodyPr/>
                    <a:lstStyle/>
                    <a:p>
                      <a:pPr algn="r"/>
                      <a:r>
                        <a:rPr lang="en-US" sz="2800" b="1" dirty="0">
                          <a:latin typeface="Consolas" charset="0"/>
                          <a:ea typeface="Consolas" charset="0"/>
                          <a:cs typeface="Consolas" charset="0"/>
                        </a:rPr>
                        <a:t>01010000</a:t>
                      </a:r>
                    </a:p>
                  </a:txBody>
                  <a:tcPr anchor="ctr"/>
                </a:tc>
                <a:extLst>
                  <a:ext uri="{0D108BD9-81ED-4DB2-BD59-A6C34878D82A}">
                    <a16:rowId xmlns:a16="http://schemas.microsoft.com/office/drawing/2014/main" val="10000"/>
                  </a:ext>
                </a:extLst>
              </a:tr>
            </a:tbl>
          </a:graphicData>
        </a:graphic>
      </p:graphicFrame>
      <p:graphicFrame>
        <p:nvGraphicFramePr>
          <p:cNvPr id="17" name="Table 16"/>
          <p:cNvGraphicFramePr>
            <a:graphicFrameLocks noGrp="1"/>
          </p:cNvGraphicFramePr>
          <p:nvPr/>
        </p:nvGraphicFramePr>
        <p:xfrm>
          <a:off x="2468880" y="3620560"/>
          <a:ext cx="2011680" cy="51816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70840">
                <a:tc>
                  <a:txBody>
                    <a:bodyPr/>
                    <a:lstStyle/>
                    <a:p>
                      <a:pPr algn="ctr"/>
                      <a:r>
                        <a:rPr lang="en-US" sz="2800" b="1" dirty="0"/>
                        <a:t>80</a:t>
                      </a:r>
                    </a:p>
                  </a:txBody>
                  <a:tcPr anchor="ctr"/>
                </a:tc>
                <a:extLst>
                  <a:ext uri="{0D108BD9-81ED-4DB2-BD59-A6C34878D82A}">
                    <a16:rowId xmlns:a16="http://schemas.microsoft.com/office/drawing/2014/main" val="10000"/>
                  </a:ext>
                </a:extLst>
              </a:tr>
            </a:tbl>
          </a:graphicData>
        </a:graphic>
      </p:graphicFrame>
      <p:sp>
        <p:nvSpPr>
          <p:cNvPr id="18" name="TextBox 17"/>
          <p:cNvSpPr txBox="1"/>
          <p:nvPr/>
        </p:nvSpPr>
        <p:spPr>
          <a:xfrm>
            <a:off x="4776893" y="1159609"/>
            <a:ext cx="3071675" cy="430887"/>
          </a:xfrm>
          <a:prstGeom prst="rect">
            <a:avLst/>
          </a:prstGeom>
          <a:noFill/>
        </p:spPr>
        <p:txBody>
          <a:bodyPr wrap="none" rtlCol="0">
            <a:spAutoFit/>
          </a:bodyPr>
          <a:lstStyle/>
          <a:p>
            <a:r>
              <a:rPr lang="en-US" sz="2200" b="1" dirty="0"/>
              <a:t>why is this happening</a:t>
            </a:r>
          </a:p>
        </p:txBody>
      </p:sp>
      <p:sp>
        <p:nvSpPr>
          <p:cNvPr id="19" name="TextBox 18"/>
          <p:cNvSpPr txBox="1"/>
          <p:nvPr/>
        </p:nvSpPr>
        <p:spPr>
          <a:xfrm>
            <a:off x="5276442" y="1634132"/>
            <a:ext cx="3526415" cy="984885"/>
          </a:xfrm>
          <a:prstGeom prst="rect">
            <a:avLst/>
          </a:prstGeom>
          <a:noFill/>
        </p:spPr>
        <p:txBody>
          <a:bodyPr wrap="none" rtlCol="0">
            <a:spAutoFit/>
          </a:bodyPr>
          <a:lstStyle/>
          <a:p>
            <a:pPr algn="ctr"/>
            <a:r>
              <a:rPr lang="en-US" sz="2200" dirty="0"/>
              <a:t>well uh... what if I gave you</a:t>
            </a:r>
            <a:br>
              <a:rPr lang="en-US" sz="2200" dirty="0"/>
            </a:br>
            <a:r>
              <a:rPr lang="en-US" sz="3600" b="1" dirty="0"/>
              <a:t>49018853</a:t>
            </a:r>
            <a:endParaRPr lang="en-US" sz="2200" b="1" dirty="0"/>
          </a:p>
        </p:txBody>
      </p:sp>
      <p:sp>
        <p:nvSpPr>
          <p:cNvPr id="20" name="TextBox 19"/>
          <p:cNvSpPr txBox="1"/>
          <p:nvPr/>
        </p:nvSpPr>
        <p:spPr>
          <a:xfrm>
            <a:off x="4648200" y="2626816"/>
            <a:ext cx="4205447" cy="430887"/>
          </a:xfrm>
          <a:prstGeom prst="rect">
            <a:avLst/>
          </a:prstGeom>
          <a:noFill/>
        </p:spPr>
        <p:txBody>
          <a:bodyPr wrap="none" rtlCol="0">
            <a:spAutoFit/>
          </a:bodyPr>
          <a:lstStyle/>
          <a:p>
            <a:r>
              <a:rPr lang="en-US" sz="2200" dirty="0"/>
              <a:t>how do you multiply that by 10?</a:t>
            </a:r>
            <a:endParaRPr lang="en-US" sz="2200" b="1" dirty="0"/>
          </a:p>
        </p:txBody>
      </p:sp>
      <p:sp>
        <p:nvSpPr>
          <p:cNvPr id="21" name="TextBox 20"/>
          <p:cNvSpPr txBox="1"/>
          <p:nvPr/>
        </p:nvSpPr>
        <p:spPr>
          <a:xfrm>
            <a:off x="5105400" y="3051776"/>
            <a:ext cx="1146468" cy="430887"/>
          </a:xfrm>
          <a:prstGeom prst="rect">
            <a:avLst/>
          </a:prstGeom>
          <a:noFill/>
        </p:spPr>
        <p:txBody>
          <a:bodyPr wrap="none" rtlCol="0">
            <a:spAutoFit/>
          </a:bodyPr>
          <a:lstStyle/>
          <a:p>
            <a:r>
              <a:rPr lang="en-US" sz="2200"/>
              <a:t>by 100?</a:t>
            </a:r>
            <a:endParaRPr lang="en-US" sz="2200" b="1" dirty="0"/>
          </a:p>
        </p:txBody>
      </p:sp>
      <p:sp>
        <p:nvSpPr>
          <p:cNvPr id="22" name="TextBox 21"/>
          <p:cNvSpPr txBox="1"/>
          <p:nvPr/>
        </p:nvSpPr>
        <p:spPr>
          <a:xfrm>
            <a:off x="5511068" y="3439893"/>
            <a:ext cx="1603324" cy="430887"/>
          </a:xfrm>
          <a:prstGeom prst="rect">
            <a:avLst/>
          </a:prstGeom>
          <a:noFill/>
        </p:spPr>
        <p:txBody>
          <a:bodyPr wrap="none" rtlCol="0">
            <a:spAutoFit/>
          </a:bodyPr>
          <a:lstStyle/>
          <a:p>
            <a:r>
              <a:rPr lang="en-US" sz="2200" dirty="0"/>
              <a:t>by 100000?</a:t>
            </a:r>
            <a:endParaRPr lang="en-US" sz="2200" b="1" dirty="0"/>
          </a:p>
        </p:txBody>
      </p:sp>
      <p:sp>
        <p:nvSpPr>
          <p:cNvPr id="23" name="TextBox 22"/>
          <p:cNvSpPr txBox="1"/>
          <p:nvPr/>
        </p:nvSpPr>
        <p:spPr>
          <a:xfrm>
            <a:off x="5245797" y="3948476"/>
            <a:ext cx="3587703" cy="769441"/>
          </a:xfrm>
          <a:prstGeom prst="rect">
            <a:avLst/>
          </a:prstGeom>
          <a:noFill/>
        </p:spPr>
        <p:txBody>
          <a:bodyPr wrap="square" rtlCol="0">
            <a:spAutoFit/>
          </a:bodyPr>
          <a:lstStyle/>
          <a:p>
            <a:pPr algn="ctr"/>
            <a:r>
              <a:rPr lang="en-US" sz="2200" dirty="0"/>
              <a:t>something </a:t>
            </a:r>
            <a:r>
              <a:rPr lang="en-US" sz="2200" b="1" dirty="0"/>
              <a:t>very similar</a:t>
            </a:r>
            <a:r>
              <a:rPr lang="en-US" sz="2200" dirty="0"/>
              <a:t> is happening here!</a:t>
            </a:r>
            <a:endParaRPr lang="en-US" sz="2200" b="1" dirty="0"/>
          </a:p>
        </p:txBody>
      </p:sp>
    </p:spTree>
    <p:extLst>
      <p:ext uri="{BB962C8B-B14F-4D97-AF65-F5344CB8AC3E}">
        <p14:creationId xmlns:p14="http://schemas.microsoft.com/office/powerpoint/2010/main" val="19852580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P spid="21" grpId="0"/>
      <p:bldP spid="22" grpId="0"/>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nsolas" charset="0"/>
                <a:ea typeface="Consolas" charset="0"/>
                <a:cs typeface="Consolas" charset="0"/>
              </a:rPr>
              <a:t>a &lt;&lt; n</a:t>
            </a:r>
            <a:r>
              <a:rPr lang="en-US" dirty="0"/>
              <a:t> == a × 2</a:t>
            </a:r>
            <a:r>
              <a:rPr lang="en-US" baseline="30000" dirty="0"/>
              <a:t>n</a:t>
            </a:r>
          </a:p>
        </p:txBody>
      </p:sp>
      <p:sp>
        <p:nvSpPr>
          <p:cNvPr id="3" name="Content Placeholder 2"/>
          <p:cNvSpPr>
            <a:spLocks noGrp="1"/>
          </p:cNvSpPr>
          <p:nvPr>
            <p:ph idx="1"/>
          </p:nvPr>
        </p:nvSpPr>
        <p:spPr/>
        <p:txBody>
          <a:bodyPr/>
          <a:lstStyle/>
          <a:p>
            <a:r>
              <a:rPr lang="en-US" b="1" dirty="0">
                <a:solidFill>
                  <a:srgbClr val="FF0000"/>
                </a:solidFill>
              </a:rPr>
              <a:t>shifting left by </a:t>
            </a:r>
            <a:r>
              <a:rPr lang="en-US" b="1" i="1" dirty="0">
                <a:solidFill>
                  <a:srgbClr val="FF0000"/>
                </a:solidFill>
              </a:rPr>
              <a:t>n</a:t>
            </a:r>
            <a:r>
              <a:rPr lang="en-US" b="1" dirty="0">
                <a:solidFill>
                  <a:srgbClr val="FF0000"/>
                </a:solidFill>
              </a:rPr>
              <a:t> is the same as multiplying by 2</a:t>
            </a:r>
            <a:r>
              <a:rPr lang="en-US" b="1" baseline="30000" dirty="0">
                <a:solidFill>
                  <a:srgbClr val="FF0000"/>
                </a:solidFill>
              </a:rPr>
              <a:t>n</a:t>
            </a:r>
            <a:r>
              <a:rPr lang="en-US" b="1" dirty="0">
                <a:solidFill>
                  <a:srgbClr val="FF0000"/>
                </a:solidFill>
              </a:rPr>
              <a:t>.</a:t>
            </a:r>
          </a:p>
          <a:p>
            <a:pPr lvl="1"/>
            <a:r>
              <a:rPr lang="en-US" dirty="0"/>
              <a:t>you probably learned this as "moving the decimal point…"</a:t>
            </a:r>
          </a:p>
          <a:p>
            <a:pPr lvl="1"/>
            <a:r>
              <a:rPr lang="en-US" dirty="0"/>
              <a:t>and moving the decimal point </a:t>
            </a:r>
            <a:r>
              <a:rPr lang="en-US" i="1" dirty="0"/>
              <a:t>right</a:t>
            </a:r>
            <a:r>
              <a:rPr lang="en-US" dirty="0"/>
              <a:t> is like shifting the digits </a:t>
            </a:r>
            <a:r>
              <a:rPr lang="en-US" i="1" dirty="0"/>
              <a:t>left.</a:t>
            </a:r>
          </a:p>
          <a:p>
            <a:r>
              <a:rPr lang="en-US" dirty="0"/>
              <a:t>to quickly calculate powers of 2, shift 1 left by the desired exponent.</a:t>
            </a:r>
          </a:p>
          <a:p>
            <a:pPr lvl="1"/>
            <a:r>
              <a:rPr lang="en-US" dirty="0"/>
              <a:t>e.g. </a:t>
            </a:r>
            <a:r>
              <a:rPr lang="en-US" b="1" dirty="0">
                <a:latin typeface="Consolas" panose="020B0609020204030204" pitchFamily="49" charset="0"/>
                <a:cs typeface="Consolas" panose="020B0609020204030204" pitchFamily="49" charset="0"/>
              </a:rPr>
              <a:t>(1 &lt;&lt; 5) == 1 × 2</a:t>
            </a:r>
            <a:r>
              <a:rPr lang="en-US" b="1" baseline="30000" dirty="0">
                <a:latin typeface="Consolas" panose="020B0609020204030204" pitchFamily="49" charset="0"/>
                <a:cs typeface="Consolas" panose="020B0609020204030204" pitchFamily="49" charset="0"/>
              </a:rPr>
              <a:t>5 </a:t>
            </a:r>
            <a:r>
              <a:rPr lang="en-US" b="1" dirty="0">
                <a:latin typeface="Consolas" panose="020B0609020204030204" pitchFamily="49" charset="0"/>
                <a:cs typeface="Consolas" panose="020B0609020204030204" pitchFamily="49" charset="0"/>
              </a:rPr>
              <a:t>==</a:t>
            </a:r>
            <a:r>
              <a:rPr lang="en-US" b="1" baseline="30000" dirty="0">
                <a:latin typeface="Consolas" panose="020B0609020204030204" pitchFamily="49" charset="0"/>
                <a:cs typeface="Consolas" panose="020B0609020204030204" pitchFamily="49" charset="0"/>
              </a:rPr>
              <a:t> </a:t>
            </a:r>
            <a:r>
              <a:rPr lang="en-US" b="1" dirty="0">
                <a:latin typeface="Consolas" panose="020B0609020204030204" pitchFamily="49" charset="0"/>
                <a:cs typeface="Consolas" panose="020B0609020204030204" pitchFamily="49" charset="0"/>
              </a:rPr>
              <a:t>2</a:t>
            </a:r>
            <a:r>
              <a:rPr lang="en-US" b="1" baseline="30000" dirty="0">
                <a:latin typeface="Consolas" panose="020B0609020204030204" pitchFamily="49" charset="0"/>
                <a:cs typeface="Consolas" panose="020B0609020204030204" pitchFamily="49" charset="0"/>
              </a:rPr>
              <a:t>5</a:t>
            </a:r>
            <a:endParaRPr lang="en-US" b="1" dirty="0">
              <a:latin typeface="Consolas" panose="020B0609020204030204" pitchFamily="49" charset="0"/>
              <a:cs typeface="Consolas" panose="020B0609020204030204" pitchFamily="49" charset="0"/>
            </a:endParaRPr>
          </a:p>
          <a:p>
            <a:r>
              <a:rPr lang="en-US" dirty="0"/>
              <a:t>with bit shifting, we're moving the </a:t>
            </a:r>
            <a:r>
              <a:rPr lang="en-US" b="1" dirty="0"/>
              <a:t>binary point </a:t>
            </a:r>
            <a:r>
              <a:rPr lang="en-US" sz="1100" dirty="0"/>
              <a:t>(yes, really)</a:t>
            </a:r>
            <a:endParaRPr lang="en-US" dirty="0"/>
          </a:p>
          <a:p>
            <a:r>
              <a:rPr lang="en-US" b="1" dirty="0"/>
              <a:t>shifting is </a:t>
            </a:r>
            <a:r>
              <a:rPr lang="en-US" b="1" i="1" dirty="0"/>
              <a:t>very</a:t>
            </a:r>
            <a:r>
              <a:rPr lang="en-US" b="1" dirty="0"/>
              <a:t> fast on most CPUs!</a:t>
            </a:r>
          </a:p>
          <a:p>
            <a:pPr lvl="1"/>
            <a:r>
              <a:rPr lang="en-US" dirty="0"/>
              <a:t>way faster than multiplication in any case</a:t>
            </a:r>
          </a:p>
          <a:p>
            <a:pPr lvl="1"/>
            <a:r>
              <a:rPr lang="en-US" dirty="0"/>
              <a:t>HLL compilers will try </a:t>
            </a:r>
            <a:r>
              <a:rPr lang="en-US" i="1" dirty="0"/>
              <a:t>really</a:t>
            </a:r>
            <a:r>
              <a:rPr lang="en-US" dirty="0"/>
              <a:t> hard to replace "multiplication by a constant" with shifts and adds</a:t>
            </a:r>
          </a:p>
        </p:txBody>
      </p:sp>
      <p:sp>
        <p:nvSpPr>
          <p:cNvPr id="4" name="Footer Placeholder 3"/>
          <p:cNvSpPr>
            <a:spLocks noGrp="1"/>
          </p:cNvSpPr>
          <p:nvPr>
            <p:ph type="ftr" sz="quarter" idx="11"/>
          </p:nvPr>
        </p:nvSpPr>
        <p:spPr/>
        <p:txBody>
          <a:bodyPr/>
          <a:lstStyle/>
          <a:p>
            <a:r>
              <a:rPr lang="is-IS"/>
              <a:t>CS447</a:t>
            </a:r>
            <a:endParaRPr lang="en-US"/>
          </a:p>
        </p:txBody>
      </p:sp>
      <p:sp>
        <p:nvSpPr>
          <p:cNvPr id="5" name="Slide Number Placeholder 4"/>
          <p:cNvSpPr>
            <a:spLocks noGrp="1"/>
          </p:cNvSpPr>
          <p:nvPr>
            <p:ph type="sldNum" sz="quarter" idx="12"/>
          </p:nvPr>
        </p:nvSpPr>
        <p:spPr/>
        <p:txBody>
          <a:bodyPr/>
          <a:lstStyle/>
          <a:p>
            <a:fld id="{3552B95B-556F-44BD-91A5-D80C1B9E2BB3}" type="slidenum">
              <a:rPr lang="en-US" smtClean="0"/>
              <a:pPr/>
              <a:t>7</a:t>
            </a:fld>
            <a:endParaRPr lang="en-US"/>
          </a:p>
        </p:txBody>
      </p:sp>
    </p:spTree>
    <p:extLst>
      <p:ext uri="{BB962C8B-B14F-4D97-AF65-F5344CB8AC3E}">
        <p14:creationId xmlns:p14="http://schemas.microsoft.com/office/powerpoint/2010/main" val="305077822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&lt;_&lt;   &gt;_&gt;</a:t>
            </a:r>
          </a:p>
        </p:txBody>
      </p:sp>
      <p:sp>
        <p:nvSpPr>
          <p:cNvPr id="3" name="Content Placeholder 2"/>
          <p:cNvSpPr>
            <a:spLocks noGrp="1"/>
          </p:cNvSpPr>
          <p:nvPr>
            <p:ph idx="1"/>
          </p:nvPr>
        </p:nvSpPr>
        <p:spPr>
          <a:xfrm>
            <a:off x="152400" y="495301"/>
            <a:ext cx="8763000" cy="457199"/>
          </a:xfrm>
        </p:spPr>
        <p:txBody>
          <a:bodyPr/>
          <a:lstStyle/>
          <a:p>
            <a:r>
              <a:rPr lang="en-US" dirty="0"/>
              <a:t>we can </a:t>
            </a:r>
            <a:r>
              <a:rPr lang="en-US" b="1" dirty="0"/>
              <a:t>shift right, too.</a:t>
            </a:r>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8</a:t>
            </a:fld>
            <a:endParaRPr lang="en-US"/>
          </a:p>
        </p:txBody>
      </p:sp>
      <p:sp>
        <p:nvSpPr>
          <p:cNvPr id="7" name="TextBox 6"/>
          <p:cNvSpPr txBox="1"/>
          <p:nvPr/>
        </p:nvSpPr>
        <p:spPr>
          <a:xfrm>
            <a:off x="0" y="980907"/>
            <a:ext cx="9144000" cy="400110"/>
          </a:xfrm>
          <a:prstGeom prst="rect">
            <a:avLst/>
          </a:prstGeom>
          <a:noFill/>
        </p:spPr>
        <p:txBody>
          <a:bodyPr wrap="square" rtlCol="0">
            <a:spAutoFit/>
          </a:bodyPr>
          <a:lstStyle/>
          <a:p>
            <a:pPr algn="ctr"/>
            <a:r>
              <a:rPr lang="en-US" sz="2000" b="1" dirty="0">
                <a:latin typeface="Consolas" charset="0"/>
                <a:ea typeface="Consolas" charset="0"/>
                <a:cs typeface="Consolas" charset="0"/>
              </a:rPr>
              <a:t>0 0 1 1 0 0 0 0 0 0 0 0 1 1 1 1 1 1 0 0 1 1 0 1 1 1 0 0 1 1 1 1</a:t>
            </a:r>
          </a:p>
        </p:txBody>
      </p:sp>
      <p:sp>
        <p:nvSpPr>
          <p:cNvPr id="10" name="TextBox 9"/>
          <p:cNvSpPr txBox="1"/>
          <p:nvPr/>
        </p:nvSpPr>
        <p:spPr>
          <a:xfrm>
            <a:off x="0" y="1325846"/>
            <a:ext cx="9144000" cy="400110"/>
          </a:xfrm>
          <a:prstGeom prst="rect">
            <a:avLst/>
          </a:prstGeom>
          <a:noFill/>
        </p:spPr>
        <p:txBody>
          <a:bodyPr wrap="square" rtlCol="0">
            <a:spAutoFit/>
          </a:bodyPr>
          <a:lstStyle/>
          <a:p>
            <a:pPr algn="ctr"/>
            <a:r>
              <a:rPr lang="en-US" sz="2000" b="1" dirty="0">
                <a:solidFill>
                  <a:srgbClr val="FF0000"/>
                </a:solidFill>
                <a:latin typeface="Consolas" charset="0"/>
                <a:ea typeface="Consolas" charset="0"/>
                <a:cs typeface="Consolas" charset="0"/>
              </a:rPr>
              <a:t>0 </a:t>
            </a:r>
            <a:r>
              <a:rPr lang="en-US" sz="2000" b="1" dirty="0">
                <a:latin typeface="Consolas" charset="0"/>
                <a:ea typeface="Consolas" charset="0"/>
                <a:cs typeface="Consolas" charset="0"/>
              </a:rPr>
              <a:t>0 0 1 1 0 0 0 0 0 0 0 0 1 1 1 1 1 1 0 0 1 1 0 1 1 1 0 0 1 1 1</a:t>
            </a:r>
          </a:p>
        </p:txBody>
      </p:sp>
      <p:sp>
        <p:nvSpPr>
          <p:cNvPr id="11" name="TextBox 10"/>
          <p:cNvSpPr txBox="1"/>
          <p:nvPr/>
        </p:nvSpPr>
        <p:spPr>
          <a:xfrm>
            <a:off x="0" y="1666569"/>
            <a:ext cx="9144000" cy="400110"/>
          </a:xfrm>
          <a:prstGeom prst="rect">
            <a:avLst/>
          </a:prstGeom>
          <a:noFill/>
        </p:spPr>
        <p:txBody>
          <a:bodyPr wrap="square" rtlCol="0">
            <a:spAutoFit/>
          </a:bodyPr>
          <a:lstStyle/>
          <a:p>
            <a:pPr algn="ctr"/>
            <a:r>
              <a:rPr lang="en-US" sz="2000" b="1" dirty="0">
                <a:solidFill>
                  <a:srgbClr val="FF0000"/>
                </a:solidFill>
                <a:latin typeface="Consolas" charset="0"/>
                <a:ea typeface="Consolas" charset="0"/>
                <a:cs typeface="Consolas" charset="0"/>
              </a:rPr>
              <a:t>0 0 </a:t>
            </a:r>
            <a:r>
              <a:rPr lang="en-US" sz="2000" b="1" dirty="0">
                <a:latin typeface="Consolas" charset="0"/>
                <a:ea typeface="Consolas" charset="0"/>
                <a:cs typeface="Consolas" charset="0"/>
              </a:rPr>
              <a:t>0 0 1 1 0 0 0 0 0 0 0 0 1 1 1 1 1 1 0 0 1 1 0 1 1 1 0 0 1 1</a:t>
            </a:r>
          </a:p>
        </p:txBody>
      </p:sp>
      <p:sp>
        <p:nvSpPr>
          <p:cNvPr id="12" name="TextBox 11"/>
          <p:cNvSpPr txBox="1"/>
          <p:nvPr/>
        </p:nvSpPr>
        <p:spPr>
          <a:xfrm>
            <a:off x="0" y="2007292"/>
            <a:ext cx="9144000" cy="400110"/>
          </a:xfrm>
          <a:prstGeom prst="rect">
            <a:avLst/>
          </a:prstGeom>
          <a:noFill/>
        </p:spPr>
        <p:txBody>
          <a:bodyPr wrap="square" rtlCol="0">
            <a:spAutoFit/>
          </a:bodyPr>
          <a:lstStyle/>
          <a:p>
            <a:pPr algn="ctr"/>
            <a:r>
              <a:rPr lang="en-US" sz="2000" b="1" dirty="0">
                <a:solidFill>
                  <a:srgbClr val="FF0000"/>
                </a:solidFill>
                <a:latin typeface="Consolas" charset="0"/>
                <a:ea typeface="Consolas" charset="0"/>
                <a:cs typeface="Consolas" charset="0"/>
              </a:rPr>
              <a:t>0 0 0 </a:t>
            </a:r>
            <a:r>
              <a:rPr lang="en-US" sz="2000" b="1" dirty="0">
                <a:latin typeface="Consolas" charset="0"/>
                <a:ea typeface="Consolas" charset="0"/>
                <a:cs typeface="Consolas" charset="0"/>
              </a:rPr>
              <a:t>0 0 1 1 0 0 0 0 0 0 0 0 1 1 1 1 1 1 0 0 1 1 0 1 1 1 0 0 1</a:t>
            </a:r>
          </a:p>
        </p:txBody>
      </p:sp>
      <p:sp>
        <p:nvSpPr>
          <p:cNvPr id="13" name="TextBox 12"/>
          <p:cNvSpPr txBox="1"/>
          <p:nvPr/>
        </p:nvSpPr>
        <p:spPr>
          <a:xfrm>
            <a:off x="0" y="2348015"/>
            <a:ext cx="9144000" cy="400110"/>
          </a:xfrm>
          <a:prstGeom prst="rect">
            <a:avLst/>
          </a:prstGeom>
          <a:noFill/>
        </p:spPr>
        <p:txBody>
          <a:bodyPr wrap="square" rtlCol="0">
            <a:spAutoFit/>
          </a:bodyPr>
          <a:lstStyle/>
          <a:p>
            <a:pPr algn="ctr"/>
            <a:r>
              <a:rPr lang="en-US" sz="2000" b="1" dirty="0">
                <a:solidFill>
                  <a:srgbClr val="FF0000"/>
                </a:solidFill>
                <a:latin typeface="Consolas" charset="0"/>
                <a:ea typeface="Consolas" charset="0"/>
                <a:cs typeface="Consolas" charset="0"/>
              </a:rPr>
              <a:t>0 0 0 0 </a:t>
            </a:r>
            <a:r>
              <a:rPr lang="en-US" sz="2000" b="1" dirty="0">
                <a:latin typeface="Consolas" charset="0"/>
                <a:ea typeface="Consolas" charset="0"/>
                <a:cs typeface="Consolas" charset="0"/>
              </a:rPr>
              <a:t>0 0 1 1 0 0 0 0 0 0 0 0 1 1 1 1 1 1 0 0 1 1 0 1 1 1 0 0</a:t>
            </a:r>
          </a:p>
        </p:txBody>
      </p:sp>
      <p:sp>
        <p:nvSpPr>
          <p:cNvPr id="14" name="Content Placeholder 2"/>
          <p:cNvSpPr txBox="1">
            <a:spLocks/>
          </p:cNvSpPr>
          <p:nvPr/>
        </p:nvSpPr>
        <p:spPr>
          <a:xfrm>
            <a:off x="152400" y="2748125"/>
            <a:ext cx="8763000" cy="566575"/>
          </a:xfrm>
          <a:prstGeom prst="rect">
            <a:avLst/>
          </a:prstGeom>
        </p:spPr>
        <p:txBody>
          <a:bodyPr vert="horz" lIns="91440" tIns="45720" rIns="91440" bIns="45720" rtlCol="0">
            <a:normAutofit/>
          </a:bodyPr>
          <a:lstStyle>
            <a:lvl1pPr marL="257175" indent="-257175" algn="l" defTabSz="822960" rtl="0" eaLnBrk="1" latinLnBrk="0" hangingPunct="1">
              <a:spcBef>
                <a:spcPts val="0"/>
              </a:spcBef>
              <a:buSzPct val="100000"/>
              <a:buFont typeface="Trebuchet MS" pitchFamily="34" charset="0"/>
              <a:buChar char="●"/>
              <a:defRPr sz="2200" kern="1200">
                <a:solidFill>
                  <a:schemeClr val="tx1"/>
                </a:solidFill>
                <a:latin typeface="+mn-lt"/>
                <a:ea typeface="+mn-ea"/>
                <a:cs typeface="+mn-cs"/>
              </a:defRPr>
            </a:lvl1pPr>
            <a:lvl2pPr marL="515780" indent="-257175" algn="l" defTabSz="822960" rtl="0" eaLnBrk="1" latinLnBrk="0" hangingPunct="1">
              <a:spcBef>
                <a:spcPts val="0"/>
              </a:spcBef>
              <a:buFont typeface="Courier New" pitchFamily="49" charset="0"/>
              <a:buChar char="o"/>
              <a:defRPr sz="2200" kern="1200">
                <a:solidFill>
                  <a:schemeClr val="tx1"/>
                </a:solidFill>
                <a:latin typeface="+mn-lt"/>
                <a:ea typeface="+mn-ea"/>
                <a:cs typeface="+mn-cs"/>
              </a:defRPr>
            </a:lvl2pPr>
            <a:lvl3pPr marL="772955" indent="-250032" algn="l" defTabSz="822960" rtl="0" eaLnBrk="1" latinLnBrk="0" hangingPunct="1">
              <a:spcBef>
                <a:spcPts val="0"/>
              </a:spcBef>
              <a:buFont typeface="Wingdings" pitchFamily="2" charset="2"/>
              <a:buChar char="§"/>
              <a:tabLst/>
              <a:defRPr sz="2200" b="0" kern="1200">
                <a:solidFill>
                  <a:schemeClr val="tx1"/>
                </a:solidFill>
                <a:latin typeface="+mn-lt"/>
                <a:ea typeface="+mn-ea"/>
                <a:cs typeface="+mn-cs"/>
              </a:defRPr>
            </a:lvl3pPr>
            <a:lvl4pPr marL="1031558" indent="-257175" algn="l" defTabSz="822960" rtl="0" eaLnBrk="1" latinLnBrk="0" hangingPunct="1">
              <a:spcBef>
                <a:spcPts val="0"/>
              </a:spcBef>
              <a:buFont typeface="Arial" pitchFamily="34" charset="0"/>
              <a:buChar char="–"/>
              <a:tabLst/>
              <a:defRPr sz="2200" b="0" kern="1200">
                <a:solidFill>
                  <a:schemeClr val="tx1"/>
                </a:solidFill>
                <a:latin typeface="+mn-lt"/>
                <a:ea typeface="+mn-ea"/>
                <a:cs typeface="+mn-cs"/>
              </a:defRPr>
            </a:lvl4pPr>
            <a:lvl5pPr marL="1285875" indent="-254318" algn="l" defTabSz="822960" rtl="0" eaLnBrk="1" latinLnBrk="0" hangingPunct="1">
              <a:spcBef>
                <a:spcPts val="0"/>
              </a:spcBef>
              <a:buFont typeface="Arial" pitchFamily="34" charset="0"/>
              <a:buChar char="»"/>
              <a:defRPr sz="2200" b="0" kern="1200">
                <a:solidFill>
                  <a:schemeClr val="tx1"/>
                </a:solidFill>
                <a:latin typeface="+mn-lt"/>
                <a:ea typeface="+mn-ea"/>
                <a:cs typeface="+mn-cs"/>
              </a:defRPr>
            </a:lvl5pPr>
            <a:lvl6pPr marL="2263140" indent="-205740" algn="l" defTabSz="82296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674620" indent="-205740" algn="l" defTabSz="82296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086100" indent="-205740" algn="l" defTabSz="82296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497580" indent="-205740" algn="l" defTabSz="82296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r>
              <a:rPr lang="en-US" dirty="0"/>
              <a:t>C uses &gt;&gt;, Java uses &gt;&gt;&gt;, MIPS uses </a:t>
            </a:r>
            <a:r>
              <a:rPr lang="en-US" b="1" dirty="0" err="1"/>
              <a:t>srl</a:t>
            </a:r>
            <a:r>
              <a:rPr lang="en-US" b="1" dirty="0"/>
              <a:t> </a:t>
            </a:r>
            <a:r>
              <a:rPr lang="en-US" dirty="0"/>
              <a:t>(</a:t>
            </a:r>
            <a:r>
              <a:rPr lang="en-US" b="1" dirty="0"/>
              <a:t>S</a:t>
            </a:r>
            <a:r>
              <a:rPr lang="en-US" dirty="0"/>
              <a:t>hift </a:t>
            </a:r>
            <a:r>
              <a:rPr lang="en-US" b="1" dirty="0"/>
              <a:t>R</a:t>
            </a:r>
            <a:r>
              <a:rPr lang="en-US" dirty="0"/>
              <a:t>ight </a:t>
            </a:r>
            <a:r>
              <a:rPr lang="en-US" b="1" dirty="0"/>
              <a:t>L</a:t>
            </a:r>
            <a:r>
              <a:rPr lang="en-US" dirty="0"/>
              <a:t>ogical).</a:t>
            </a:r>
          </a:p>
        </p:txBody>
      </p:sp>
      <p:sp>
        <p:nvSpPr>
          <p:cNvPr id="15" name="TextBox 14"/>
          <p:cNvSpPr txBox="1"/>
          <p:nvPr/>
        </p:nvSpPr>
        <p:spPr>
          <a:xfrm>
            <a:off x="762000" y="3468544"/>
            <a:ext cx="3259226" cy="369332"/>
          </a:xfrm>
          <a:prstGeom prst="rect">
            <a:avLst/>
          </a:prstGeom>
          <a:noFill/>
        </p:spPr>
        <p:txBody>
          <a:bodyPr wrap="none" rtlCol="0">
            <a:spAutoFit/>
          </a:bodyPr>
          <a:lstStyle/>
          <a:p>
            <a:r>
              <a:rPr lang="en-US" sz="1800" dirty="0"/>
              <a:t>32 bits on a slide is a bit much</a:t>
            </a:r>
          </a:p>
        </p:txBody>
      </p:sp>
      <p:sp>
        <p:nvSpPr>
          <p:cNvPr id="16" name="TextBox 15">
            <a:extLst>
              <a:ext uri="{FF2B5EF4-FFF2-40B4-BE49-F238E27FC236}">
                <a16:creationId xmlns:a16="http://schemas.microsoft.com/office/drawing/2014/main" id="{7915E96A-A98E-6A4D-85E3-7DD1451B182A}"/>
              </a:ext>
            </a:extLst>
          </p:cNvPr>
          <p:cNvSpPr txBox="1"/>
          <p:nvPr/>
        </p:nvSpPr>
        <p:spPr>
          <a:xfrm>
            <a:off x="2286859" y="4303206"/>
            <a:ext cx="5679696" cy="430887"/>
          </a:xfrm>
          <a:prstGeom prst="rect">
            <a:avLst/>
          </a:prstGeom>
          <a:noFill/>
        </p:spPr>
        <p:txBody>
          <a:bodyPr wrap="none" rtlCol="0">
            <a:spAutoFit/>
          </a:bodyPr>
          <a:lstStyle/>
          <a:p>
            <a:pPr algn="ctr"/>
            <a:r>
              <a:rPr lang="en-US" sz="2200" dirty="0"/>
              <a:t>well if shifting left is like multiplying, then…?</a:t>
            </a:r>
          </a:p>
        </p:txBody>
      </p:sp>
    </p:spTree>
    <p:extLst>
      <p:ext uri="{BB962C8B-B14F-4D97-AF65-F5344CB8AC3E}">
        <p14:creationId xmlns:p14="http://schemas.microsoft.com/office/powerpoint/2010/main" val="36434159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p:bldP spid="12" grpId="0"/>
      <p:bldP spid="13" grpId="0"/>
      <p:bldP spid="14" grpId="0"/>
      <p:bldP spid="15"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nsolas" charset="0"/>
                <a:ea typeface="Consolas" charset="0"/>
                <a:cs typeface="Consolas" charset="0"/>
              </a:rPr>
              <a:t>a &gt;&gt;&gt; n</a:t>
            </a:r>
            <a:r>
              <a:rPr lang="en-US" dirty="0"/>
              <a:t> == a ÷ 2</a:t>
            </a:r>
            <a:r>
              <a:rPr lang="en-US" baseline="30000" dirty="0"/>
              <a:t>n</a:t>
            </a:r>
            <a:endParaRPr lang="en-US" dirty="0"/>
          </a:p>
        </p:txBody>
      </p:sp>
      <p:sp>
        <p:nvSpPr>
          <p:cNvPr id="3" name="Content Placeholder 2"/>
          <p:cNvSpPr>
            <a:spLocks noGrp="1"/>
          </p:cNvSpPr>
          <p:nvPr>
            <p:ph idx="1"/>
          </p:nvPr>
        </p:nvSpPr>
        <p:spPr>
          <a:xfrm>
            <a:off x="152400" y="495301"/>
            <a:ext cx="8991600" cy="533399"/>
          </a:xfrm>
        </p:spPr>
        <p:txBody>
          <a:bodyPr/>
          <a:lstStyle/>
          <a:p>
            <a:r>
              <a:rPr lang="en-US" b="1" dirty="0">
                <a:solidFill>
                  <a:srgbClr val="FF0000"/>
                </a:solidFill>
              </a:rPr>
              <a:t>shifting right by </a:t>
            </a:r>
            <a:r>
              <a:rPr lang="en-US" b="1" i="1" dirty="0">
                <a:solidFill>
                  <a:srgbClr val="FF0000"/>
                </a:solidFill>
              </a:rPr>
              <a:t>n</a:t>
            </a:r>
            <a:r>
              <a:rPr lang="en-US" b="1" dirty="0">
                <a:solidFill>
                  <a:srgbClr val="FF0000"/>
                </a:solidFill>
              </a:rPr>
              <a:t> is the same as dividing by 2</a:t>
            </a:r>
            <a:r>
              <a:rPr lang="en-US" b="1" baseline="30000" dirty="0">
                <a:solidFill>
                  <a:srgbClr val="FF0000"/>
                </a:solidFill>
              </a:rPr>
              <a:t>n</a:t>
            </a:r>
            <a:r>
              <a:rPr lang="en-US" b="1" dirty="0">
                <a:solidFill>
                  <a:srgbClr val="FF0000"/>
                </a:solidFill>
              </a:rPr>
              <a:t>.</a:t>
            </a:r>
          </a:p>
        </p:txBody>
      </p:sp>
      <p:sp>
        <p:nvSpPr>
          <p:cNvPr id="4" name="Footer Placeholder 3"/>
          <p:cNvSpPr>
            <a:spLocks noGrp="1"/>
          </p:cNvSpPr>
          <p:nvPr>
            <p:ph type="ftr" sz="quarter" idx="11"/>
          </p:nvPr>
        </p:nvSpPr>
        <p:spPr/>
        <p:txBody>
          <a:bodyPr/>
          <a:lstStyle/>
          <a:p>
            <a:r>
              <a:rPr lang="is-IS"/>
              <a:t>CS447</a:t>
            </a:r>
            <a:endParaRPr lang="en-US"/>
          </a:p>
        </p:txBody>
      </p:sp>
      <p:sp>
        <p:nvSpPr>
          <p:cNvPr id="5" name="Slide Number Placeholder 4"/>
          <p:cNvSpPr>
            <a:spLocks noGrp="1"/>
          </p:cNvSpPr>
          <p:nvPr>
            <p:ph type="sldNum" sz="quarter" idx="12"/>
          </p:nvPr>
        </p:nvSpPr>
        <p:spPr/>
        <p:txBody>
          <a:bodyPr/>
          <a:lstStyle/>
          <a:p>
            <a:fld id="{3552B95B-556F-44BD-91A5-D80C1B9E2BB3}" type="slidenum">
              <a:rPr lang="en-US" smtClean="0"/>
              <a:pPr/>
              <a:t>9</a:t>
            </a:fld>
            <a:endParaRPr lang="en-US"/>
          </a:p>
        </p:txBody>
      </p:sp>
      <p:graphicFrame>
        <p:nvGraphicFramePr>
          <p:cNvPr id="6" name="Table 5"/>
          <p:cNvGraphicFramePr>
            <a:graphicFrameLocks noGrp="1"/>
          </p:cNvGraphicFramePr>
          <p:nvPr/>
        </p:nvGraphicFramePr>
        <p:xfrm>
          <a:off x="457200" y="1028700"/>
          <a:ext cx="4023360" cy="518160"/>
        </p:xfrm>
        <a:graphic>
          <a:graphicData uri="http://schemas.openxmlformats.org/drawingml/2006/table">
            <a:tbl>
              <a:tblPr firstRow="1" bandRow="1">
                <a:tableStyleId>{21E4AEA4-8DFA-4A89-87EB-49C32662AFE0}</a:tableStyleId>
              </a:tblPr>
              <a:tblGrid>
                <a:gridCol w="2011680">
                  <a:extLst>
                    <a:ext uri="{9D8B030D-6E8A-4147-A177-3AD203B41FA5}">
                      <a16:colId xmlns:a16="http://schemas.microsoft.com/office/drawing/2014/main" val="20000"/>
                    </a:ext>
                  </a:extLst>
                </a:gridCol>
                <a:gridCol w="2011680">
                  <a:extLst>
                    <a:ext uri="{9D8B030D-6E8A-4147-A177-3AD203B41FA5}">
                      <a16:colId xmlns:a16="http://schemas.microsoft.com/office/drawing/2014/main" val="20001"/>
                    </a:ext>
                  </a:extLst>
                </a:gridCol>
              </a:tblGrid>
              <a:tr h="370840">
                <a:tc>
                  <a:txBody>
                    <a:bodyPr/>
                    <a:lstStyle/>
                    <a:p>
                      <a:pPr algn="ctr"/>
                      <a:r>
                        <a:rPr lang="en-US" sz="2800" dirty="0"/>
                        <a:t>Binary</a:t>
                      </a:r>
                    </a:p>
                  </a:txBody>
                  <a:tcPr anchor="ctr"/>
                </a:tc>
                <a:tc>
                  <a:txBody>
                    <a:bodyPr/>
                    <a:lstStyle/>
                    <a:p>
                      <a:pPr algn="ctr"/>
                      <a:r>
                        <a:rPr lang="en-US" sz="2800" dirty="0"/>
                        <a:t>Decimal</a:t>
                      </a:r>
                    </a:p>
                  </a:txBody>
                  <a:tcPr anchor="ctr"/>
                </a:tc>
                <a:extLst>
                  <a:ext uri="{0D108BD9-81ED-4DB2-BD59-A6C34878D82A}">
                    <a16:rowId xmlns:a16="http://schemas.microsoft.com/office/drawing/2014/main" val="10000"/>
                  </a:ext>
                </a:extLst>
              </a:tr>
            </a:tbl>
          </a:graphicData>
        </a:graphic>
      </p:graphicFrame>
      <p:graphicFrame>
        <p:nvGraphicFramePr>
          <p:cNvPr id="7" name="Table 6"/>
          <p:cNvGraphicFramePr>
            <a:graphicFrameLocks noGrp="1"/>
          </p:cNvGraphicFramePr>
          <p:nvPr/>
        </p:nvGraphicFramePr>
        <p:xfrm>
          <a:off x="457200" y="3098696"/>
          <a:ext cx="2011680" cy="51816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70840">
                <a:tc>
                  <a:txBody>
                    <a:bodyPr/>
                    <a:lstStyle/>
                    <a:p>
                      <a:pPr algn="r"/>
                      <a:r>
                        <a:rPr lang="en-US" sz="2800" b="1" dirty="0">
                          <a:latin typeface="Consolas" charset="0"/>
                          <a:ea typeface="Consolas" charset="0"/>
                          <a:cs typeface="Consolas" charset="0"/>
                        </a:rPr>
                        <a:t>00001010</a:t>
                      </a:r>
                    </a:p>
                  </a:txBody>
                  <a:tcPr anchor="ctr"/>
                </a:tc>
                <a:extLst>
                  <a:ext uri="{0D108BD9-81ED-4DB2-BD59-A6C34878D82A}">
                    <a16:rowId xmlns:a16="http://schemas.microsoft.com/office/drawing/2014/main" val="10000"/>
                  </a:ext>
                </a:extLst>
              </a:tr>
            </a:tbl>
          </a:graphicData>
        </a:graphic>
      </p:graphicFrame>
      <p:graphicFrame>
        <p:nvGraphicFramePr>
          <p:cNvPr id="10" name="Table 9"/>
          <p:cNvGraphicFramePr>
            <a:graphicFrameLocks noGrp="1"/>
          </p:cNvGraphicFramePr>
          <p:nvPr/>
        </p:nvGraphicFramePr>
        <p:xfrm>
          <a:off x="2468880" y="3098696"/>
          <a:ext cx="2011680" cy="51816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70840">
                <a:tc>
                  <a:txBody>
                    <a:bodyPr/>
                    <a:lstStyle/>
                    <a:p>
                      <a:pPr algn="ctr"/>
                      <a:r>
                        <a:rPr lang="en-US" sz="2800" b="1" dirty="0"/>
                        <a:t>10</a:t>
                      </a:r>
                    </a:p>
                  </a:txBody>
                  <a:tcPr anchor="ctr"/>
                </a:tc>
                <a:extLst>
                  <a:ext uri="{0D108BD9-81ED-4DB2-BD59-A6C34878D82A}">
                    <a16:rowId xmlns:a16="http://schemas.microsoft.com/office/drawing/2014/main" val="10000"/>
                  </a:ext>
                </a:extLst>
              </a:tr>
            </a:tbl>
          </a:graphicData>
        </a:graphic>
      </p:graphicFrame>
      <p:graphicFrame>
        <p:nvGraphicFramePr>
          <p:cNvPr id="11" name="Table 10"/>
          <p:cNvGraphicFramePr>
            <a:graphicFrameLocks noGrp="1"/>
          </p:cNvGraphicFramePr>
          <p:nvPr/>
        </p:nvGraphicFramePr>
        <p:xfrm>
          <a:off x="457200" y="2584369"/>
          <a:ext cx="2011680" cy="51816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70840">
                <a:tc>
                  <a:txBody>
                    <a:bodyPr/>
                    <a:lstStyle/>
                    <a:p>
                      <a:pPr algn="r"/>
                      <a:r>
                        <a:rPr lang="en-US" sz="2800" b="1" dirty="0">
                          <a:latin typeface="Consolas" charset="0"/>
                          <a:ea typeface="Consolas" charset="0"/>
                          <a:cs typeface="Consolas" charset="0"/>
                        </a:rPr>
                        <a:t>00010100</a:t>
                      </a:r>
                    </a:p>
                  </a:txBody>
                  <a:tcPr anchor="ctr"/>
                </a:tc>
                <a:extLst>
                  <a:ext uri="{0D108BD9-81ED-4DB2-BD59-A6C34878D82A}">
                    <a16:rowId xmlns:a16="http://schemas.microsoft.com/office/drawing/2014/main" val="10000"/>
                  </a:ext>
                </a:extLst>
              </a:tr>
            </a:tbl>
          </a:graphicData>
        </a:graphic>
      </p:graphicFrame>
      <p:graphicFrame>
        <p:nvGraphicFramePr>
          <p:cNvPr id="12" name="Table 11"/>
          <p:cNvGraphicFramePr>
            <a:graphicFrameLocks noGrp="1"/>
          </p:cNvGraphicFramePr>
          <p:nvPr/>
        </p:nvGraphicFramePr>
        <p:xfrm>
          <a:off x="2468880" y="2584369"/>
          <a:ext cx="2011680" cy="51816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70840">
                <a:tc>
                  <a:txBody>
                    <a:bodyPr/>
                    <a:lstStyle/>
                    <a:p>
                      <a:pPr algn="ctr"/>
                      <a:r>
                        <a:rPr lang="en-US" sz="2800" b="1" dirty="0"/>
                        <a:t>20</a:t>
                      </a:r>
                    </a:p>
                  </a:txBody>
                  <a:tcPr anchor="ctr"/>
                </a:tc>
                <a:extLst>
                  <a:ext uri="{0D108BD9-81ED-4DB2-BD59-A6C34878D82A}">
                    <a16:rowId xmlns:a16="http://schemas.microsoft.com/office/drawing/2014/main" val="10000"/>
                  </a:ext>
                </a:extLst>
              </a:tr>
            </a:tbl>
          </a:graphicData>
        </a:graphic>
      </p:graphicFrame>
      <p:graphicFrame>
        <p:nvGraphicFramePr>
          <p:cNvPr id="13" name="Table 12"/>
          <p:cNvGraphicFramePr>
            <a:graphicFrameLocks noGrp="1"/>
          </p:cNvGraphicFramePr>
          <p:nvPr/>
        </p:nvGraphicFramePr>
        <p:xfrm>
          <a:off x="457200" y="2063900"/>
          <a:ext cx="2011680" cy="51816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70840">
                <a:tc>
                  <a:txBody>
                    <a:bodyPr/>
                    <a:lstStyle/>
                    <a:p>
                      <a:pPr algn="r"/>
                      <a:r>
                        <a:rPr lang="en-US" sz="2800" b="1" dirty="0">
                          <a:latin typeface="Consolas" charset="0"/>
                          <a:ea typeface="Consolas" charset="0"/>
                          <a:cs typeface="Consolas" charset="0"/>
                        </a:rPr>
                        <a:t>00101000</a:t>
                      </a:r>
                    </a:p>
                  </a:txBody>
                  <a:tcPr anchor="ctr"/>
                </a:tc>
                <a:extLst>
                  <a:ext uri="{0D108BD9-81ED-4DB2-BD59-A6C34878D82A}">
                    <a16:rowId xmlns:a16="http://schemas.microsoft.com/office/drawing/2014/main" val="10000"/>
                  </a:ext>
                </a:extLst>
              </a:tr>
            </a:tbl>
          </a:graphicData>
        </a:graphic>
      </p:graphicFrame>
      <p:graphicFrame>
        <p:nvGraphicFramePr>
          <p:cNvPr id="14" name="Table 13"/>
          <p:cNvGraphicFramePr>
            <a:graphicFrameLocks noGrp="1"/>
          </p:cNvGraphicFramePr>
          <p:nvPr/>
        </p:nvGraphicFramePr>
        <p:xfrm>
          <a:off x="2468880" y="2063900"/>
          <a:ext cx="2011680" cy="51816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70840">
                <a:tc>
                  <a:txBody>
                    <a:bodyPr/>
                    <a:lstStyle/>
                    <a:p>
                      <a:pPr algn="ctr"/>
                      <a:r>
                        <a:rPr lang="en-US" sz="2800" b="1" dirty="0"/>
                        <a:t>40</a:t>
                      </a:r>
                    </a:p>
                  </a:txBody>
                  <a:tcPr anchor="ctr"/>
                </a:tc>
                <a:extLst>
                  <a:ext uri="{0D108BD9-81ED-4DB2-BD59-A6C34878D82A}">
                    <a16:rowId xmlns:a16="http://schemas.microsoft.com/office/drawing/2014/main" val="10000"/>
                  </a:ext>
                </a:extLst>
              </a:tr>
            </a:tbl>
          </a:graphicData>
        </a:graphic>
      </p:graphicFrame>
      <p:graphicFrame>
        <p:nvGraphicFramePr>
          <p:cNvPr id="16" name="Table 15"/>
          <p:cNvGraphicFramePr>
            <a:graphicFrameLocks noGrp="1"/>
          </p:cNvGraphicFramePr>
          <p:nvPr/>
        </p:nvGraphicFramePr>
        <p:xfrm>
          <a:off x="457200" y="1544216"/>
          <a:ext cx="2011680" cy="51816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70840">
                <a:tc>
                  <a:txBody>
                    <a:bodyPr/>
                    <a:lstStyle/>
                    <a:p>
                      <a:pPr algn="r"/>
                      <a:r>
                        <a:rPr lang="en-US" sz="2800" b="1" dirty="0">
                          <a:latin typeface="Consolas" charset="0"/>
                          <a:ea typeface="Consolas" charset="0"/>
                          <a:cs typeface="Consolas" charset="0"/>
                        </a:rPr>
                        <a:t>01010000</a:t>
                      </a:r>
                    </a:p>
                  </a:txBody>
                  <a:tcPr anchor="ctr"/>
                </a:tc>
                <a:extLst>
                  <a:ext uri="{0D108BD9-81ED-4DB2-BD59-A6C34878D82A}">
                    <a16:rowId xmlns:a16="http://schemas.microsoft.com/office/drawing/2014/main" val="10000"/>
                  </a:ext>
                </a:extLst>
              </a:tr>
            </a:tbl>
          </a:graphicData>
        </a:graphic>
      </p:graphicFrame>
      <p:graphicFrame>
        <p:nvGraphicFramePr>
          <p:cNvPr id="17" name="Table 16"/>
          <p:cNvGraphicFramePr>
            <a:graphicFrameLocks noGrp="1"/>
          </p:cNvGraphicFramePr>
          <p:nvPr/>
        </p:nvGraphicFramePr>
        <p:xfrm>
          <a:off x="2468880" y="1544216"/>
          <a:ext cx="2011680" cy="51816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70840">
                <a:tc>
                  <a:txBody>
                    <a:bodyPr/>
                    <a:lstStyle/>
                    <a:p>
                      <a:pPr algn="ctr"/>
                      <a:r>
                        <a:rPr lang="en-US" sz="2800" b="1" dirty="0"/>
                        <a:t>80</a:t>
                      </a:r>
                    </a:p>
                  </a:txBody>
                  <a:tcPr anchor="ctr"/>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nvGraphicFramePr>
        <p:xfrm>
          <a:off x="457200" y="3613023"/>
          <a:ext cx="2011680" cy="51816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70840">
                <a:tc>
                  <a:txBody>
                    <a:bodyPr/>
                    <a:lstStyle/>
                    <a:p>
                      <a:pPr algn="r"/>
                      <a:r>
                        <a:rPr lang="en-US" sz="2800" b="1" dirty="0">
                          <a:latin typeface="Consolas" charset="0"/>
                          <a:ea typeface="Consolas" charset="0"/>
                          <a:cs typeface="Consolas" charset="0"/>
                        </a:rPr>
                        <a:t>00000101</a:t>
                      </a:r>
                    </a:p>
                  </a:txBody>
                  <a:tcPr anchor="ctr"/>
                </a:tc>
                <a:extLst>
                  <a:ext uri="{0D108BD9-81ED-4DB2-BD59-A6C34878D82A}">
                    <a16:rowId xmlns:a16="http://schemas.microsoft.com/office/drawing/2014/main" val="10000"/>
                  </a:ext>
                </a:extLst>
              </a:tr>
            </a:tbl>
          </a:graphicData>
        </a:graphic>
      </p:graphicFrame>
      <p:graphicFrame>
        <p:nvGraphicFramePr>
          <p:cNvPr id="24" name="Table 23"/>
          <p:cNvGraphicFramePr>
            <a:graphicFrameLocks noGrp="1"/>
          </p:cNvGraphicFramePr>
          <p:nvPr/>
        </p:nvGraphicFramePr>
        <p:xfrm>
          <a:off x="2468880" y="3609190"/>
          <a:ext cx="2011680" cy="51816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70840">
                <a:tc>
                  <a:txBody>
                    <a:bodyPr/>
                    <a:lstStyle/>
                    <a:p>
                      <a:pPr algn="ctr"/>
                      <a:r>
                        <a:rPr lang="en-US" sz="2800" b="1" dirty="0"/>
                        <a:t>5</a:t>
                      </a:r>
                    </a:p>
                  </a:txBody>
                  <a:tcPr anchor="ctr"/>
                </a:tc>
                <a:extLst>
                  <a:ext uri="{0D108BD9-81ED-4DB2-BD59-A6C34878D82A}">
                    <a16:rowId xmlns:a16="http://schemas.microsoft.com/office/drawing/2014/main" val="10000"/>
                  </a:ext>
                </a:extLst>
              </a:tr>
            </a:tbl>
          </a:graphicData>
        </a:graphic>
      </p:graphicFrame>
      <p:graphicFrame>
        <p:nvGraphicFramePr>
          <p:cNvPr id="25" name="Table 24"/>
          <p:cNvGraphicFramePr>
            <a:graphicFrameLocks noGrp="1"/>
          </p:cNvGraphicFramePr>
          <p:nvPr/>
        </p:nvGraphicFramePr>
        <p:xfrm>
          <a:off x="457200" y="4131922"/>
          <a:ext cx="2011680" cy="51816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70840">
                <a:tc>
                  <a:txBody>
                    <a:bodyPr/>
                    <a:lstStyle/>
                    <a:p>
                      <a:pPr algn="r"/>
                      <a:r>
                        <a:rPr lang="en-US" sz="2800" b="1" dirty="0">
                          <a:latin typeface="Consolas" charset="0"/>
                          <a:ea typeface="Consolas" charset="0"/>
                          <a:cs typeface="Consolas" charset="0"/>
                        </a:rPr>
                        <a:t>00000010</a:t>
                      </a:r>
                    </a:p>
                  </a:txBody>
                  <a:tcPr anchor="ctr"/>
                </a:tc>
                <a:extLst>
                  <a:ext uri="{0D108BD9-81ED-4DB2-BD59-A6C34878D82A}">
                    <a16:rowId xmlns:a16="http://schemas.microsoft.com/office/drawing/2014/main" val="10000"/>
                  </a:ext>
                </a:extLst>
              </a:tr>
            </a:tbl>
          </a:graphicData>
        </a:graphic>
      </p:graphicFrame>
      <p:graphicFrame>
        <p:nvGraphicFramePr>
          <p:cNvPr id="26" name="Table 25"/>
          <p:cNvGraphicFramePr>
            <a:graphicFrameLocks noGrp="1"/>
          </p:cNvGraphicFramePr>
          <p:nvPr/>
        </p:nvGraphicFramePr>
        <p:xfrm>
          <a:off x="2468880" y="4128089"/>
          <a:ext cx="2011680" cy="518160"/>
        </p:xfrm>
        <a:graphic>
          <a:graphicData uri="http://schemas.openxmlformats.org/drawingml/2006/table">
            <a:tbl>
              <a:tblPr bandRow="1">
                <a:tableStyleId>{21E4AEA4-8DFA-4A89-87EB-49C32662AFE0}</a:tableStyleId>
              </a:tblPr>
              <a:tblGrid>
                <a:gridCol w="2011680">
                  <a:extLst>
                    <a:ext uri="{9D8B030D-6E8A-4147-A177-3AD203B41FA5}">
                      <a16:colId xmlns:a16="http://schemas.microsoft.com/office/drawing/2014/main" val="20000"/>
                    </a:ext>
                  </a:extLst>
                </a:gridCol>
              </a:tblGrid>
              <a:tr h="370840">
                <a:tc>
                  <a:txBody>
                    <a:bodyPr/>
                    <a:lstStyle/>
                    <a:p>
                      <a:pPr algn="ctr"/>
                      <a:r>
                        <a:rPr lang="en-US" sz="2800" b="1" i="0" dirty="0"/>
                        <a:t>2</a:t>
                      </a:r>
                    </a:p>
                  </a:txBody>
                  <a:tcPr anchor="ctr"/>
                </a:tc>
                <a:extLst>
                  <a:ext uri="{0D108BD9-81ED-4DB2-BD59-A6C34878D82A}">
                    <a16:rowId xmlns:a16="http://schemas.microsoft.com/office/drawing/2014/main" val="10000"/>
                  </a:ext>
                </a:extLst>
              </a:tr>
            </a:tbl>
          </a:graphicData>
        </a:graphic>
      </p:graphicFrame>
      <p:sp>
        <p:nvSpPr>
          <p:cNvPr id="28" name="TextBox 27"/>
          <p:cNvSpPr txBox="1"/>
          <p:nvPr/>
        </p:nvSpPr>
        <p:spPr>
          <a:xfrm>
            <a:off x="5075496" y="1251694"/>
            <a:ext cx="3611304" cy="769441"/>
          </a:xfrm>
          <a:prstGeom prst="rect">
            <a:avLst/>
          </a:prstGeom>
          <a:noFill/>
        </p:spPr>
        <p:txBody>
          <a:bodyPr wrap="square" rtlCol="0">
            <a:spAutoFit/>
          </a:bodyPr>
          <a:lstStyle/>
          <a:p>
            <a:pPr algn="ctr"/>
            <a:r>
              <a:rPr lang="en-US" sz="2200" dirty="0"/>
              <a:t>that's what integer division gives us too, right?</a:t>
            </a:r>
          </a:p>
        </p:txBody>
      </p:sp>
      <p:sp>
        <p:nvSpPr>
          <p:cNvPr id="29" name="TextBox 28"/>
          <p:cNvSpPr txBox="1"/>
          <p:nvPr/>
        </p:nvSpPr>
        <p:spPr>
          <a:xfrm>
            <a:off x="5524709" y="2300252"/>
            <a:ext cx="3005951" cy="707886"/>
          </a:xfrm>
          <a:prstGeom prst="rect">
            <a:avLst/>
          </a:prstGeom>
          <a:noFill/>
        </p:spPr>
        <p:txBody>
          <a:bodyPr wrap="none" rtlCol="0">
            <a:spAutoFit/>
          </a:bodyPr>
          <a:lstStyle/>
          <a:p>
            <a:pPr algn="ctr"/>
            <a:r>
              <a:rPr lang="en-US" sz="4000" b="1" dirty="0">
                <a:latin typeface="Consolas" charset="0"/>
                <a:ea typeface="Consolas" charset="0"/>
                <a:cs typeface="Consolas" charset="0"/>
              </a:rPr>
              <a:t>5 / 2 == 2</a:t>
            </a:r>
          </a:p>
        </p:txBody>
      </p:sp>
      <p:sp>
        <p:nvSpPr>
          <p:cNvPr id="23" name="TextBox 22">
            <a:extLst>
              <a:ext uri="{FF2B5EF4-FFF2-40B4-BE49-F238E27FC236}">
                <a16:creationId xmlns:a16="http://schemas.microsoft.com/office/drawing/2014/main" id="{6283C446-936A-5749-BADC-B707AB2D3B72}"/>
              </a:ext>
            </a:extLst>
          </p:cNvPr>
          <p:cNvSpPr txBox="1"/>
          <p:nvPr/>
        </p:nvSpPr>
        <p:spPr>
          <a:xfrm>
            <a:off x="4800339" y="3383107"/>
            <a:ext cx="4279138" cy="1107996"/>
          </a:xfrm>
          <a:prstGeom prst="rect">
            <a:avLst/>
          </a:prstGeom>
          <a:noFill/>
        </p:spPr>
        <p:txBody>
          <a:bodyPr wrap="square" rtlCol="0">
            <a:spAutoFit/>
          </a:bodyPr>
          <a:lstStyle/>
          <a:p>
            <a:pPr algn="ctr"/>
            <a:r>
              <a:rPr lang="en-US" sz="2200" dirty="0"/>
              <a:t>but soon we'll see that right-shifting and division can sometimes </a:t>
            </a:r>
            <a:r>
              <a:rPr lang="en-US" sz="2200" b="1" dirty="0">
                <a:solidFill>
                  <a:srgbClr val="FF0000"/>
                </a:solidFill>
              </a:rPr>
              <a:t>disagree.</a:t>
            </a:r>
            <a:endParaRPr lang="en-US" sz="2200" dirty="0">
              <a:solidFill>
                <a:srgbClr val="FF0000"/>
              </a:solidFill>
            </a:endParaRPr>
          </a:p>
        </p:txBody>
      </p:sp>
    </p:spTree>
    <p:extLst>
      <p:ext uri="{BB962C8B-B14F-4D97-AF65-F5344CB8AC3E}">
        <p14:creationId xmlns:p14="http://schemas.microsoft.com/office/powerpoint/2010/main" val="2422194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23" grpId="0"/>
    </p:bldLst>
  </p:timing>
</p:sld>
</file>

<file path=ppt/theme/theme1.xml><?xml version="1.0" encoding="utf-8"?>
<a:theme xmlns:a="http://schemas.openxmlformats.org/drawingml/2006/main" name="1_02 - C - Basics">
  <a:themeElements>
    <a:clrScheme name="Custom 2">
      <a:dk1>
        <a:srgbClr val="000000"/>
      </a:dk1>
      <a:lt1>
        <a:srgbClr val="FFFFFF"/>
      </a:lt1>
      <a:dk2>
        <a:srgbClr val="3B481E"/>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2">
      <a:majorFont>
        <a:latin typeface="Segoe WP Semibold"/>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lides_fall_2017" id="{93D034CE-FEB5-4D4D-96F7-6B7F8A5EB99A}" vid="{194AE869-5029-ED49-81EA-C574BDDBE67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25180</TotalTime>
  <Words>2701</Words>
  <Application>Microsoft Macintosh PowerPoint</Application>
  <PresentationFormat>On-screen Show (16:10)</PresentationFormat>
  <Paragraphs>457</Paragraphs>
  <Slides>22</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Calibri</vt:lpstr>
      <vt:lpstr>Consolas</vt:lpstr>
      <vt:lpstr>Courier New</vt:lpstr>
      <vt:lpstr>Segoe UI</vt:lpstr>
      <vt:lpstr>Segoe WP Semibold</vt:lpstr>
      <vt:lpstr>Trebuchet MS</vt:lpstr>
      <vt:lpstr>Wingdings</vt:lpstr>
      <vt:lpstr>1_02 - C - Basics</vt:lpstr>
      <vt:lpstr>Shifting and Bitsets</vt:lpstr>
      <vt:lpstr>Class announcements</vt:lpstr>
      <vt:lpstr>Bit shifting</vt:lpstr>
      <vt:lpstr>Bit shifting</vt:lpstr>
      <vt:lpstr>Left-shifting in C/Java and MIPS (animated)</vt:lpstr>
      <vt:lpstr>So… what does it DO?</vt:lpstr>
      <vt:lpstr>a &lt;&lt; n == a × 2n</vt:lpstr>
      <vt:lpstr>&lt;_&lt;   &gt;_&gt;</vt:lpstr>
      <vt:lpstr>a &gt;&gt;&gt; n == a ÷ 2n</vt:lpstr>
      <vt:lpstr>Signed numbers messing things up again</vt:lpstr>
      <vt:lpstr>Uh oh, they're fighting</vt:lpstr>
      <vt:lpstr>Bit sets</vt:lpstr>
      <vt:lpstr>Booleans are wasteful!</vt:lpstr>
      <vt:lpstr>Turning bits on (bits[n] = 1)</vt:lpstr>
      <vt:lpstr>The pattern for bit n is… (bits[n] = 1)</vt:lpstr>
      <vt:lpstr>Turning bits off  (bits[n] = 0)</vt:lpstr>
      <vt:lpstr>Testing if bits are 1 or 0  (if(bits[n] != 0))</vt:lpstr>
      <vt:lpstr>These are set operations</vt:lpstr>
      <vt:lpstr>Masking</vt:lpstr>
      <vt:lpstr>Masquerade</vt:lpstr>
      <vt:lpstr>Another way to make masks</vt:lpstr>
      <vt:lpstr>Masking can also do modulo!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Computer Organization and Assembly!</dc:title>
  <dc:creator>Billingsley, Jarrett F</dc:creator>
  <cp:lastModifiedBy>Billingsley, Jarrett F</cp:lastModifiedBy>
  <cp:revision>363</cp:revision>
  <cp:lastPrinted>2017-09-07T03:08:04Z</cp:lastPrinted>
  <dcterms:created xsi:type="dcterms:W3CDTF">2017-08-16T23:52:35Z</dcterms:created>
  <dcterms:modified xsi:type="dcterms:W3CDTF">2024-10-23T20:11:30Z</dcterms:modified>
</cp:coreProperties>
</file>